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3"/>
  </p:notesMasterIdLst>
  <p:sldIdLst>
    <p:sldId id="256" r:id="rId5"/>
    <p:sldId id="257" r:id="rId6"/>
    <p:sldId id="258" r:id="rId7"/>
    <p:sldId id="273" r:id="rId8"/>
    <p:sldId id="259" r:id="rId9"/>
    <p:sldId id="266" r:id="rId10"/>
    <p:sldId id="272" r:id="rId11"/>
    <p:sldId id="260" r:id="rId12"/>
    <p:sldId id="269" r:id="rId13"/>
    <p:sldId id="268" r:id="rId14"/>
    <p:sldId id="267" r:id="rId15"/>
    <p:sldId id="261" r:id="rId16"/>
    <p:sldId id="262" r:id="rId17"/>
    <p:sldId id="270" r:id="rId18"/>
    <p:sldId id="263" r:id="rId19"/>
    <p:sldId id="271" r:id="rId20"/>
    <p:sldId id="274" r:id="rId21"/>
    <p:sldId id="264" r:id="rId22"/>
  </p:sldIdLst>
  <p:sldSz cx="18288000" cy="10287000"/>
  <p:notesSz cx="6858000" cy="9144000"/>
  <p:embeddedFontLst>
    <p:embeddedFont>
      <p:font typeface="Futura" panose="020B0604020202020204" charset="0"/>
      <p:regular r:id="rId24"/>
    </p:embeddedFont>
    <p:embeddedFont>
      <p:font typeface="Futura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53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9DB6E-E05D-4374-94D5-77C74483F0F0}" v="8" dt="2025-01-16T10:26:57.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Toth" userId="227481ef-0cc4-46ef-b12b-99bd1d969157" providerId="ADAL" clId="{C4B9DB6E-E05D-4374-94D5-77C74483F0F0}"/>
    <pc:docChg chg="undo custSel addSld modSld">
      <pc:chgData name="Veronika Toth" userId="227481ef-0cc4-46ef-b12b-99bd1d969157" providerId="ADAL" clId="{C4B9DB6E-E05D-4374-94D5-77C74483F0F0}" dt="2025-01-20T11:11:51.910" v="74" actId="20577"/>
      <pc:docMkLst>
        <pc:docMk/>
      </pc:docMkLst>
      <pc:sldChg chg="modSp mod">
        <pc:chgData name="Veronika Toth" userId="227481ef-0cc4-46ef-b12b-99bd1d969157" providerId="ADAL" clId="{C4B9DB6E-E05D-4374-94D5-77C74483F0F0}" dt="2025-01-20T11:11:30.550" v="73" actId="20577"/>
        <pc:sldMkLst>
          <pc:docMk/>
          <pc:sldMk cId="0" sldId="259"/>
        </pc:sldMkLst>
        <pc:spChg chg="mod">
          <ac:chgData name="Veronika Toth" userId="227481ef-0cc4-46ef-b12b-99bd1d969157" providerId="ADAL" clId="{C4B9DB6E-E05D-4374-94D5-77C74483F0F0}" dt="2025-01-20T11:11:30.550" v="73" actId="20577"/>
          <ac:spMkLst>
            <pc:docMk/>
            <pc:sldMk cId="0" sldId="259"/>
            <ac:spMk id="6" creationId="{00000000-0000-0000-0000-000000000000}"/>
          </ac:spMkLst>
        </pc:spChg>
      </pc:sldChg>
      <pc:sldChg chg="modSp mod">
        <pc:chgData name="Veronika Toth" userId="227481ef-0cc4-46ef-b12b-99bd1d969157" providerId="ADAL" clId="{C4B9DB6E-E05D-4374-94D5-77C74483F0F0}" dt="2025-01-16T11:00:28.441" v="71" actId="20577"/>
        <pc:sldMkLst>
          <pc:docMk/>
          <pc:sldMk cId="0" sldId="264"/>
        </pc:sldMkLst>
        <pc:spChg chg="mod">
          <ac:chgData name="Veronika Toth" userId="227481ef-0cc4-46ef-b12b-99bd1d969157" providerId="ADAL" clId="{C4B9DB6E-E05D-4374-94D5-77C74483F0F0}" dt="2025-01-16T11:00:28.441" v="71" actId="20577"/>
          <ac:spMkLst>
            <pc:docMk/>
            <pc:sldMk cId="0" sldId="264"/>
            <ac:spMk id="5" creationId="{00000000-0000-0000-0000-000000000000}"/>
          </ac:spMkLst>
        </pc:spChg>
      </pc:sldChg>
      <pc:sldChg chg="modSp mod">
        <pc:chgData name="Veronika Toth" userId="227481ef-0cc4-46ef-b12b-99bd1d969157" providerId="ADAL" clId="{C4B9DB6E-E05D-4374-94D5-77C74483F0F0}" dt="2025-01-16T10:23:53.391" v="24" actId="207"/>
        <pc:sldMkLst>
          <pc:docMk/>
          <pc:sldMk cId="2377710244" sldId="271"/>
        </pc:sldMkLst>
        <pc:graphicFrameChg chg="modGraphic">
          <ac:chgData name="Veronika Toth" userId="227481ef-0cc4-46ef-b12b-99bd1d969157" providerId="ADAL" clId="{C4B9DB6E-E05D-4374-94D5-77C74483F0F0}" dt="2025-01-16T10:23:53.391" v="24" actId="207"/>
          <ac:graphicFrameMkLst>
            <pc:docMk/>
            <pc:sldMk cId="2377710244" sldId="271"/>
            <ac:graphicFrameMk id="7" creationId="{ED87BE3C-2620-87B9-F2A4-FB5B8AAFF53A}"/>
          </ac:graphicFrameMkLst>
        </pc:graphicFrameChg>
      </pc:sldChg>
      <pc:sldChg chg="modSp mod">
        <pc:chgData name="Veronika Toth" userId="227481ef-0cc4-46ef-b12b-99bd1d969157" providerId="ADAL" clId="{C4B9DB6E-E05D-4374-94D5-77C74483F0F0}" dt="2025-01-20T11:11:51.910" v="74" actId="20577"/>
        <pc:sldMkLst>
          <pc:docMk/>
          <pc:sldMk cId="720229506" sldId="273"/>
        </pc:sldMkLst>
        <pc:spChg chg="mod">
          <ac:chgData name="Veronika Toth" userId="227481ef-0cc4-46ef-b12b-99bd1d969157" providerId="ADAL" clId="{C4B9DB6E-E05D-4374-94D5-77C74483F0F0}" dt="2025-01-20T11:11:51.910" v="74" actId="20577"/>
          <ac:spMkLst>
            <pc:docMk/>
            <pc:sldMk cId="720229506" sldId="273"/>
            <ac:spMk id="6" creationId="{9CC51608-7F95-FE3A-B93E-7002F559E7C2}"/>
          </ac:spMkLst>
        </pc:spChg>
      </pc:sldChg>
      <pc:sldChg chg="modSp add mod">
        <pc:chgData name="Veronika Toth" userId="227481ef-0cc4-46ef-b12b-99bd1d969157" providerId="ADAL" clId="{C4B9DB6E-E05D-4374-94D5-77C74483F0F0}" dt="2025-01-16T10:27:14.894" v="32" actId="207"/>
        <pc:sldMkLst>
          <pc:docMk/>
          <pc:sldMk cId="1350913537" sldId="274"/>
        </pc:sldMkLst>
        <pc:spChg chg="mod">
          <ac:chgData name="Veronika Toth" userId="227481ef-0cc4-46ef-b12b-99bd1d969157" providerId="ADAL" clId="{C4B9DB6E-E05D-4374-94D5-77C74483F0F0}" dt="2025-01-09T12:20:51.335" v="15" actId="1076"/>
          <ac:spMkLst>
            <pc:docMk/>
            <pc:sldMk cId="1350913537" sldId="274"/>
            <ac:spMk id="5" creationId="{BCCF0D58-C785-485A-B8F6-60BA5F227206}"/>
          </ac:spMkLst>
        </pc:spChg>
        <pc:graphicFrameChg chg="mod modGraphic">
          <ac:chgData name="Veronika Toth" userId="227481ef-0cc4-46ef-b12b-99bd1d969157" providerId="ADAL" clId="{C4B9DB6E-E05D-4374-94D5-77C74483F0F0}" dt="2025-01-16T10:27:14.894" v="32" actId="207"/>
          <ac:graphicFrameMkLst>
            <pc:docMk/>
            <pc:sldMk cId="1350913537" sldId="274"/>
            <ac:graphicFrameMk id="7" creationId="{3FB29072-5EF9-1D1F-0900-8A276C80EB2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E596F-9BEB-46F8-ACCA-AB971B469174}"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C130E-6F3F-4BD9-AAE9-CBBCFD87D8FD}" type="slidenum">
              <a:rPr lang="en-GB" smtClean="0"/>
              <a:t>‹#›</a:t>
            </a:fld>
            <a:endParaRPr lang="en-GB"/>
          </a:p>
        </p:txBody>
      </p:sp>
    </p:spTree>
    <p:extLst>
      <p:ext uri="{BB962C8B-B14F-4D97-AF65-F5344CB8AC3E}">
        <p14:creationId xmlns:p14="http://schemas.microsoft.com/office/powerpoint/2010/main" val="286399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CEF84-F334-3330-BFE9-80D685FA1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D7AE-D11E-0DDB-DB1E-33F9C0AAB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CE9D0-4316-AEF6-6E7D-D6581BA2A8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0C51B5-05EC-FBBB-7738-A4FAEE0991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28059-2389-4B31-BB0E-9575F3A62E1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361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D11985-CA34-481E-A2F4-40CA8EBF4B66}"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3354E-5EEF-4F51-B3A6-7FBB25AD7DD4}"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89BFE-5525-405C-8D78-BEE3CB4B5673}"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12897-4C5A-4BC1-B1A5-1D3A093237E4}"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977B4-4145-4797-AB8F-256F3209DC9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D07D52-EA82-4027-9B07-46AB28F77F4D}"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7013B4-4B78-4501-9EFC-FFC5400FFD5D}" type="datetime1">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7F5F61-8043-4E78-90BF-6757FB203892}" type="datetime1">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A95A0-A0CF-4CB4-A069-68F6D81DA271}" type="datetime1">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26A11-811A-4214-B98B-276F67D2D8CA}"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B9F5A-D0B9-4779-A08B-C60EC21F852A}"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587-9A9D-454D-8A6D-16F8149C849A}" type="datetime1">
              <a:rPr lang="en-US" smtClean="0"/>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hyperlink" Target="https://shop.terracycle.com/en-GB/?gad_source=1&amp;gclid=CjwKCAiAudG5BhAREiwAWMlSjAPlK_o8o47AUKQTauKHKHE2xeQfhZ19r649AxQD6tiz-0oYOrvb2RoCYU8QAvD_BwE" TargetMode="External"/><Relationship Id="rId3" Type="http://schemas.openxmlformats.org/officeDocument/2006/relationships/image" Target="../media/image2.svg"/><Relationship Id="rId7" Type="http://schemas.openxmlformats.org/officeDocument/2006/relationships/hyperlink" Target="https://www.sussexgreenliving.org.u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outhwater-pc.gov.uk/business-plan" TargetMode="External"/><Relationship Id="rId5" Type="http://schemas.openxmlformats.org/officeDocument/2006/relationships/hyperlink" Target="https://www.gov.uk/government/publications/net-zero-strategy" TargetMode="External"/><Relationship Id="rId4" Type="http://schemas.openxmlformats.org/officeDocument/2006/relationships/image" Target="../media/image3.png"/><Relationship Id="rId9" Type="http://schemas.openxmlformats.org/officeDocument/2006/relationships/hyperlink" Target="https://www.southwater-pc.gov.uk/neighbourhood-pl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TextBox 2"/>
          <p:cNvSpPr txBox="1"/>
          <p:nvPr/>
        </p:nvSpPr>
        <p:spPr>
          <a:xfrm>
            <a:off x="5859431" y="1291281"/>
            <a:ext cx="9102785" cy="763799"/>
          </a:xfrm>
          <a:prstGeom prst="rect">
            <a:avLst/>
          </a:prstGeom>
        </p:spPr>
        <p:txBody>
          <a:bodyPr lIns="0" tIns="0" rIns="0" bIns="0" rtlCol="0" anchor="t">
            <a:spAutoFit/>
          </a:bodyPr>
          <a:lstStyle/>
          <a:p>
            <a:pPr algn="l">
              <a:lnSpc>
                <a:spcPts val="6849"/>
              </a:lnSpc>
              <a:spcBef>
                <a:spcPct val="0"/>
              </a:spcBef>
            </a:pPr>
            <a:r>
              <a:rPr lang="en-US" sz="4892" b="1">
                <a:solidFill>
                  <a:schemeClr val="bg2"/>
                </a:solidFill>
                <a:latin typeface="Futura Bold"/>
                <a:ea typeface="Futura Bold"/>
                <a:cs typeface="Futura Bold"/>
                <a:sym typeface="Futura Bold"/>
              </a:rPr>
              <a:t>SOUTHWATER PARISH COUNCIL</a:t>
            </a:r>
          </a:p>
        </p:txBody>
      </p:sp>
      <p:sp>
        <p:nvSpPr>
          <p:cNvPr id="3" name="TextBox 3"/>
          <p:cNvSpPr txBox="1"/>
          <p:nvPr/>
        </p:nvSpPr>
        <p:spPr>
          <a:xfrm>
            <a:off x="5845569" y="3086100"/>
            <a:ext cx="10735504" cy="3407408"/>
          </a:xfrm>
          <a:prstGeom prst="rect">
            <a:avLst/>
          </a:prstGeom>
        </p:spPr>
        <p:txBody>
          <a:bodyPr lIns="0" tIns="0" rIns="0" bIns="0" rtlCol="0" anchor="t">
            <a:spAutoFit/>
          </a:bodyPr>
          <a:lstStyle/>
          <a:p>
            <a:pPr algn="l">
              <a:lnSpc>
                <a:spcPts val="14007"/>
              </a:lnSpc>
              <a:spcBef>
                <a:spcPct val="0"/>
              </a:spcBef>
            </a:pPr>
            <a:r>
              <a:rPr lang="en-US" sz="9500" b="1">
                <a:solidFill>
                  <a:schemeClr val="bg2"/>
                </a:solidFill>
                <a:latin typeface="Futura Bold"/>
                <a:ea typeface="Futura Bold"/>
                <a:cs typeface="Futura Bold"/>
                <a:sym typeface="Futura Bold"/>
              </a:rPr>
              <a:t>CLIMATE CHANGE ACTION PLAN</a:t>
            </a:r>
          </a:p>
        </p:txBody>
      </p:sp>
      <p:sp>
        <p:nvSpPr>
          <p:cNvPr id="4" name="Freeform 4"/>
          <p:cNvSpPr/>
          <p:nvPr/>
        </p:nvSpPr>
        <p:spPr>
          <a:xfrm>
            <a:off x="14940485" y="5663"/>
            <a:ext cx="3281177" cy="1568999"/>
          </a:xfrm>
          <a:custGeom>
            <a:avLst/>
            <a:gdLst/>
            <a:ahLst/>
            <a:cxnLst/>
            <a:rect l="l" t="t" r="r" b="b"/>
            <a:pathLst>
              <a:path w="3281177" h="1568999">
                <a:moveTo>
                  <a:pt x="0" y="0"/>
                </a:moveTo>
                <a:lnTo>
                  <a:pt x="3281177" y="0"/>
                </a:lnTo>
                <a:lnTo>
                  <a:pt x="3281177" y="1568999"/>
                </a:lnTo>
                <a:lnTo>
                  <a:pt x="0" y="1568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5" name="Freeform 5"/>
          <p:cNvSpPr/>
          <p:nvPr/>
        </p:nvSpPr>
        <p:spPr>
          <a:xfrm>
            <a:off x="16581074" y="8816972"/>
            <a:ext cx="2650998" cy="1267659"/>
          </a:xfrm>
          <a:custGeom>
            <a:avLst/>
            <a:gdLst/>
            <a:ahLst/>
            <a:cxnLst/>
            <a:rect l="l" t="t" r="r" b="b"/>
            <a:pathLst>
              <a:path w="2650998" h="1267659">
                <a:moveTo>
                  <a:pt x="0" y="0"/>
                </a:moveTo>
                <a:lnTo>
                  <a:pt x="2650998" y="0"/>
                </a:lnTo>
                <a:lnTo>
                  <a:pt x="2650998" y="1267659"/>
                </a:lnTo>
                <a:lnTo>
                  <a:pt x="0" y="126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6" name="Freeform 6"/>
          <p:cNvSpPr/>
          <p:nvPr/>
        </p:nvSpPr>
        <p:spPr>
          <a:xfrm flipH="1">
            <a:off x="-611888" y="-410875"/>
            <a:ext cx="3281177" cy="1568999"/>
          </a:xfrm>
          <a:custGeom>
            <a:avLst/>
            <a:gdLst/>
            <a:ahLst/>
            <a:cxnLst/>
            <a:rect l="l" t="t" r="r" b="b"/>
            <a:pathLst>
              <a:path w="3281177" h="1568999">
                <a:moveTo>
                  <a:pt x="3281176" y="0"/>
                </a:moveTo>
                <a:lnTo>
                  <a:pt x="0" y="0"/>
                </a:lnTo>
                <a:lnTo>
                  <a:pt x="0" y="1568999"/>
                </a:lnTo>
                <a:lnTo>
                  <a:pt x="3281176" y="1568999"/>
                </a:lnTo>
                <a:lnTo>
                  <a:pt x="328117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7" name="Freeform 7"/>
          <p:cNvSpPr/>
          <p:nvPr/>
        </p:nvSpPr>
        <p:spPr>
          <a:xfrm>
            <a:off x="0" y="1319740"/>
            <a:ext cx="5626048" cy="7497233"/>
          </a:xfrm>
          <a:custGeom>
            <a:avLst/>
            <a:gdLst/>
            <a:ahLst/>
            <a:cxnLst/>
            <a:rect l="l" t="t" r="r" b="b"/>
            <a:pathLst>
              <a:path w="5626048" h="7497233">
                <a:moveTo>
                  <a:pt x="0" y="0"/>
                </a:moveTo>
                <a:lnTo>
                  <a:pt x="5626048" y="0"/>
                </a:lnTo>
                <a:lnTo>
                  <a:pt x="5626048" y="7497232"/>
                </a:lnTo>
                <a:lnTo>
                  <a:pt x="0" y="7497232"/>
                </a:lnTo>
                <a:lnTo>
                  <a:pt x="0" y="0"/>
                </a:lnTo>
                <a:close/>
              </a:path>
            </a:pathLst>
          </a:custGeom>
          <a:blipFill>
            <a:blip r:embed="rId4"/>
            <a:stretch>
              <a:fillRect/>
            </a:stretch>
          </a:blipFill>
        </p:spPr>
        <p:txBody>
          <a:bodyPr/>
          <a:lstStyle/>
          <a:p>
            <a:endParaRPr lang="en-GB">
              <a:solidFill>
                <a:schemeClr val="bg2"/>
              </a:solidFill>
            </a:endParaRPr>
          </a:p>
        </p:txBody>
      </p:sp>
      <p:sp>
        <p:nvSpPr>
          <p:cNvPr id="8" name="Freeform 8"/>
          <p:cNvSpPr/>
          <p:nvPr/>
        </p:nvSpPr>
        <p:spPr>
          <a:xfrm>
            <a:off x="13343358" y="6739414"/>
            <a:ext cx="3237716" cy="2978978"/>
          </a:xfrm>
          <a:custGeom>
            <a:avLst/>
            <a:gdLst/>
            <a:ahLst/>
            <a:cxnLst/>
            <a:rect l="l" t="t" r="r" b="b"/>
            <a:pathLst>
              <a:path w="3237716" h="2978978">
                <a:moveTo>
                  <a:pt x="0" y="0"/>
                </a:moveTo>
                <a:lnTo>
                  <a:pt x="3237716" y="0"/>
                </a:lnTo>
                <a:lnTo>
                  <a:pt x="3237716" y="2978978"/>
                </a:lnTo>
                <a:lnTo>
                  <a:pt x="0" y="2978978"/>
                </a:lnTo>
                <a:lnTo>
                  <a:pt x="0" y="0"/>
                </a:lnTo>
                <a:close/>
              </a:path>
            </a:pathLst>
          </a:custGeom>
          <a:blipFill>
            <a:blip r:embed="rId5"/>
            <a:stretch>
              <a:fillRect/>
            </a:stretch>
          </a:blipFill>
        </p:spPr>
        <p:txBody>
          <a:bodyPr/>
          <a:lstStyle/>
          <a:p>
            <a:endParaRPr lang="en-GB">
              <a:solidFill>
                <a:schemeClr val="bg2"/>
              </a:solidFill>
            </a:endParaRPr>
          </a:p>
        </p:txBody>
      </p:sp>
      <p:sp>
        <p:nvSpPr>
          <p:cNvPr id="9" name="TextBox 9"/>
          <p:cNvSpPr txBox="1"/>
          <p:nvPr/>
        </p:nvSpPr>
        <p:spPr>
          <a:xfrm>
            <a:off x="5886325" y="8200585"/>
            <a:ext cx="6016498" cy="637803"/>
          </a:xfrm>
          <a:prstGeom prst="rect">
            <a:avLst/>
          </a:prstGeom>
        </p:spPr>
        <p:txBody>
          <a:bodyPr lIns="0" tIns="0" rIns="0" bIns="0" rtlCol="0" anchor="t">
            <a:spAutoFit/>
          </a:bodyPr>
          <a:lstStyle/>
          <a:p>
            <a:pPr algn="l">
              <a:lnSpc>
                <a:spcPts val="5450"/>
              </a:lnSpc>
              <a:spcBef>
                <a:spcPct val="0"/>
              </a:spcBef>
            </a:pPr>
            <a:r>
              <a:rPr lang="en-US" sz="3893" b="1" dirty="0">
                <a:solidFill>
                  <a:schemeClr val="bg2"/>
                </a:solidFill>
                <a:latin typeface="Futura Bold"/>
                <a:ea typeface="Futura Bold"/>
                <a:cs typeface="Futura Bold"/>
                <a:sym typeface="Futura Bold"/>
              </a:rPr>
              <a:t>2024 – 20</a:t>
            </a:r>
            <a:r>
              <a:rPr lang="hu-HU" sz="3893" b="1" dirty="0">
                <a:solidFill>
                  <a:schemeClr val="bg2"/>
                </a:solidFill>
                <a:latin typeface="Futura Bold"/>
                <a:ea typeface="Futura Bold"/>
                <a:cs typeface="Futura Bold"/>
                <a:sym typeface="Futura Bold"/>
              </a:rPr>
              <a:t>50</a:t>
            </a:r>
            <a:endParaRPr lang="en-US" sz="3893" b="1" dirty="0">
              <a:solidFill>
                <a:schemeClr val="bg2"/>
              </a:solidFill>
              <a:latin typeface="Futura Bold"/>
              <a:ea typeface="Futura Bold"/>
              <a:cs typeface="Futura Bold"/>
              <a:sym typeface="Futura Bold"/>
            </a:endParaRPr>
          </a:p>
        </p:txBody>
      </p:sp>
      <p:sp>
        <p:nvSpPr>
          <p:cNvPr id="10" name="Freeform 10"/>
          <p:cNvSpPr/>
          <p:nvPr/>
        </p:nvSpPr>
        <p:spPr>
          <a:xfrm flipH="1">
            <a:off x="1028700" y="373624"/>
            <a:ext cx="2117498" cy="1012549"/>
          </a:xfrm>
          <a:custGeom>
            <a:avLst/>
            <a:gdLst/>
            <a:ahLst/>
            <a:cxnLst/>
            <a:rect l="l" t="t" r="r" b="b"/>
            <a:pathLst>
              <a:path w="2117498" h="1012549">
                <a:moveTo>
                  <a:pt x="2117498" y="0"/>
                </a:moveTo>
                <a:lnTo>
                  <a:pt x="0" y="0"/>
                </a:lnTo>
                <a:lnTo>
                  <a:pt x="0" y="1012549"/>
                </a:lnTo>
                <a:lnTo>
                  <a:pt x="2117498" y="1012549"/>
                </a:lnTo>
                <a:lnTo>
                  <a:pt x="211749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13" name="Slide Number Placeholder 12">
            <a:extLst>
              <a:ext uri="{FF2B5EF4-FFF2-40B4-BE49-F238E27FC236}">
                <a16:creationId xmlns:a16="http://schemas.microsoft.com/office/drawing/2014/main" id="{67FE6DDB-6482-B866-BB46-E37B55220199}"/>
              </a:ext>
            </a:extLst>
          </p:cNvPr>
          <p:cNvSpPr>
            <a:spLocks noGrp="1"/>
          </p:cNvSpPr>
          <p:nvPr>
            <p:ph type="sldNum" sz="quarter" idx="12"/>
          </p:nvPr>
        </p:nvSpPr>
        <p:spPr>
          <a:xfrm>
            <a:off x="7924800" y="9680292"/>
            <a:ext cx="2133600" cy="500645"/>
          </a:xfrm>
        </p:spPr>
        <p:txBody>
          <a:bodyPr/>
          <a:lstStyle/>
          <a:p>
            <a:pPr algn="ctr"/>
            <a:fld id="{B6F15528-21DE-4FAA-801E-634DDDAF4B2B}" type="slidenum">
              <a:rPr lang="en-US" smtClean="0">
                <a:solidFill>
                  <a:schemeClr val="bg2"/>
                </a:solidFill>
              </a:rPr>
              <a:pPr algn="ctr"/>
              <a:t>1</a:t>
            </a:fld>
            <a:endParaRPr lang="en-US">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E7428098-0227-84AA-9A6D-9410A65101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184C16-442F-D0EF-0943-46696D756457}"/>
              </a:ext>
            </a:extLst>
          </p:cNvPr>
          <p:cNvSpPr/>
          <p:nvPr/>
        </p:nvSpPr>
        <p:spPr>
          <a:xfrm>
            <a:off x="16465292" y="586458"/>
            <a:ext cx="2410957" cy="1152876"/>
          </a:xfrm>
          <a:custGeom>
            <a:avLst/>
            <a:gdLst/>
            <a:ahLst/>
            <a:cxnLst/>
            <a:rect l="l" t="t" r="r" b="b"/>
            <a:pathLst>
              <a:path w="2410957" h="1152876">
                <a:moveTo>
                  <a:pt x="0" y="0"/>
                </a:moveTo>
                <a:lnTo>
                  <a:pt x="2410956" y="0"/>
                </a:lnTo>
                <a:lnTo>
                  <a:pt x="2410956" y="1152875"/>
                </a:lnTo>
                <a:lnTo>
                  <a:pt x="0" y="115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a:extLst>
              <a:ext uri="{FF2B5EF4-FFF2-40B4-BE49-F238E27FC236}">
                <a16:creationId xmlns:a16="http://schemas.microsoft.com/office/drawing/2014/main" id="{E745ABE8-34B9-AE04-5A8B-C2A677E7C17A}"/>
              </a:ext>
            </a:extLst>
          </p:cNvPr>
          <p:cNvSpPr>
            <a:spLocks noChangeAspect="1"/>
          </p:cNvSpPr>
          <p:nvPr/>
        </p:nvSpPr>
        <p:spPr>
          <a:xfrm>
            <a:off x="16766605" y="8989408"/>
            <a:ext cx="1371600" cy="711134"/>
          </a:xfrm>
          <a:custGeom>
            <a:avLst/>
            <a:gdLst/>
            <a:ahLst/>
            <a:cxnLst/>
            <a:rect l="l" t="t" r="r" b="b"/>
            <a:pathLst>
              <a:path w="2410957" h="1152876">
                <a:moveTo>
                  <a:pt x="0" y="0"/>
                </a:moveTo>
                <a:lnTo>
                  <a:pt x="2410956" y="0"/>
                </a:lnTo>
                <a:lnTo>
                  <a:pt x="2410956" y="1152876"/>
                </a:lnTo>
                <a:lnTo>
                  <a:pt x="0" y="1152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53465CD3-4BA0-AF25-B131-7315CA2141A4}"/>
              </a:ext>
            </a:extLst>
          </p:cNvPr>
          <p:cNvSpPr>
            <a:spLocks noChangeAspect="1"/>
          </p:cNvSpPr>
          <p:nvPr/>
        </p:nvSpPr>
        <p:spPr>
          <a:xfrm>
            <a:off x="15567742" y="3804690"/>
            <a:ext cx="2669605" cy="3557497"/>
          </a:xfrm>
          <a:custGeom>
            <a:avLst/>
            <a:gdLst/>
            <a:ahLst/>
            <a:cxnLst/>
            <a:rect l="l" t="t" r="r" b="b"/>
            <a:pathLst>
              <a:path w="3849946" h="5130412">
                <a:moveTo>
                  <a:pt x="0" y="0"/>
                </a:moveTo>
                <a:lnTo>
                  <a:pt x="3849947" y="0"/>
                </a:lnTo>
                <a:lnTo>
                  <a:pt x="3849947" y="5130412"/>
                </a:lnTo>
                <a:lnTo>
                  <a:pt x="0" y="5130412"/>
                </a:lnTo>
                <a:lnTo>
                  <a:pt x="0" y="0"/>
                </a:lnTo>
                <a:close/>
              </a:path>
            </a:pathLst>
          </a:custGeom>
          <a:blipFill>
            <a:blip r:embed="rId4"/>
            <a:stretch>
              <a:fillRect/>
            </a:stretch>
          </a:blipFill>
        </p:spPr>
        <p:txBody>
          <a:bodyPr/>
          <a:lstStyle/>
          <a:p>
            <a:endParaRPr lang="en-GB"/>
          </a:p>
        </p:txBody>
      </p:sp>
      <p:sp>
        <p:nvSpPr>
          <p:cNvPr id="6" name="TextBox 6">
            <a:extLst>
              <a:ext uri="{FF2B5EF4-FFF2-40B4-BE49-F238E27FC236}">
                <a16:creationId xmlns:a16="http://schemas.microsoft.com/office/drawing/2014/main" id="{5E3802DB-3245-1854-1464-B27AE7BCEEA5}"/>
              </a:ext>
            </a:extLst>
          </p:cNvPr>
          <p:cNvSpPr txBox="1"/>
          <p:nvPr/>
        </p:nvSpPr>
        <p:spPr>
          <a:xfrm>
            <a:off x="1028700" y="537420"/>
            <a:ext cx="9757134" cy="1041400"/>
          </a:xfrm>
          <a:prstGeom prst="rect">
            <a:avLst/>
          </a:prstGeom>
        </p:spPr>
        <p:txBody>
          <a:bodyPr lIns="0" tIns="0" rIns="0" bIns="0" rtlCol="0" anchor="t">
            <a:spAutoFit/>
          </a:bodyPr>
          <a:lstStyle/>
          <a:p>
            <a:pPr algn="l">
              <a:lnSpc>
                <a:spcPts val="7699"/>
              </a:lnSpc>
              <a:spcBef>
                <a:spcPct val="0"/>
              </a:spcBef>
            </a:pPr>
            <a:r>
              <a:rPr lang="en-US" sz="5499" b="1">
                <a:solidFill>
                  <a:srgbClr val="F8F4D9"/>
                </a:solidFill>
                <a:latin typeface="Futura Bold"/>
                <a:ea typeface="Futura Bold"/>
                <a:cs typeface="Futura Bold"/>
                <a:sym typeface="Futura Bold"/>
              </a:rPr>
              <a:t>Actions</a:t>
            </a:r>
          </a:p>
        </p:txBody>
      </p:sp>
      <p:graphicFrame>
        <p:nvGraphicFramePr>
          <p:cNvPr id="5" name="Table 4">
            <a:extLst>
              <a:ext uri="{FF2B5EF4-FFF2-40B4-BE49-F238E27FC236}">
                <a16:creationId xmlns:a16="http://schemas.microsoft.com/office/drawing/2014/main" id="{8C3C763F-F892-D917-746D-E03AC2E0CB7D}"/>
              </a:ext>
            </a:extLst>
          </p:cNvPr>
          <p:cNvGraphicFramePr>
            <a:graphicFrameLocks noGrp="1"/>
          </p:cNvGraphicFramePr>
          <p:nvPr>
            <p:extLst>
              <p:ext uri="{D42A27DB-BD31-4B8C-83A1-F6EECF244321}">
                <p14:modId xmlns:p14="http://schemas.microsoft.com/office/powerpoint/2010/main" val="2260300722"/>
              </p:ext>
            </p:extLst>
          </p:nvPr>
        </p:nvGraphicFramePr>
        <p:xfrm>
          <a:off x="914400" y="2177471"/>
          <a:ext cx="14477999" cy="6811937"/>
        </p:xfrm>
        <a:graphic>
          <a:graphicData uri="http://schemas.openxmlformats.org/drawingml/2006/table">
            <a:tbl>
              <a:tblPr firstRow="1" firstCol="1" bandRow="1"/>
              <a:tblGrid>
                <a:gridCol w="2819399">
                  <a:extLst>
                    <a:ext uri="{9D8B030D-6E8A-4147-A177-3AD203B41FA5}">
                      <a16:colId xmlns:a16="http://schemas.microsoft.com/office/drawing/2014/main" val="3998012936"/>
                    </a:ext>
                  </a:extLst>
                </a:gridCol>
                <a:gridCol w="1447800">
                  <a:extLst>
                    <a:ext uri="{9D8B030D-6E8A-4147-A177-3AD203B41FA5}">
                      <a16:colId xmlns:a16="http://schemas.microsoft.com/office/drawing/2014/main" val="685443276"/>
                    </a:ext>
                  </a:extLst>
                </a:gridCol>
                <a:gridCol w="1295400">
                  <a:extLst>
                    <a:ext uri="{9D8B030D-6E8A-4147-A177-3AD203B41FA5}">
                      <a16:colId xmlns:a16="http://schemas.microsoft.com/office/drawing/2014/main" val="2732595470"/>
                    </a:ext>
                  </a:extLst>
                </a:gridCol>
                <a:gridCol w="1524000">
                  <a:extLst>
                    <a:ext uri="{9D8B030D-6E8A-4147-A177-3AD203B41FA5}">
                      <a16:colId xmlns:a16="http://schemas.microsoft.com/office/drawing/2014/main" val="65017296"/>
                    </a:ext>
                  </a:extLst>
                </a:gridCol>
                <a:gridCol w="1447800">
                  <a:extLst>
                    <a:ext uri="{9D8B030D-6E8A-4147-A177-3AD203B41FA5}">
                      <a16:colId xmlns:a16="http://schemas.microsoft.com/office/drawing/2014/main" val="2208808275"/>
                    </a:ext>
                  </a:extLst>
                </a:gridCol>
                <a:gridCol w="5943600">
                  <a:extLst>
                    <a:ext uri="{9D8B030D-6E8A-4147-A177-3AD203B41FA5}">
                      <a16:colId xmlns:a16="http://schemas.microsoft.com/office/drawing/2014/main" val="288484213"/>
                    </a:ext>
                  </a:extLst>
                </a:gridCol>
              </a:tblGrid>
              <a:tr h="205079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8. </a:t>
                      </a:r>
                      <a:r>
                        <a:rPr lang="en-GB" sz="1400" b="0" kern="1200">
                          <a:solidFill>
                            <a:schemeClr val="bg2"/>
                          </a:solidFill>
                          <a:effectLst/>
                          <a:latin typeface="Futura" panose="020B0604020202020204"/>
                          <a:ea typeface="+mn-ea"/>
                          <a:cs typeface="+mn-cs"/>
                        </a:rPr>
                        <a:t>Reduce carbon footprint for Beeson House, in particular cleaning products, paper hygiene and disposables</a:t>
                      </a:r>
                      <a:r>
                        <a:rPr lang="hu-HU" sz="1400" b="0" kern="1200">
                          <a:solidFill>
                            <a:schemeClr val="bg2"/>
                          </a:solidFill>
                          <a:effectLst/>
                          <a:latin typeface="Futura" panose="020B0604020202020204"/>
                          <a:ea typeface="+mn-ea"/>
                          <a:cs typeface="+mn-cs"/>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Medium</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US" sz="1400" b="0" kern="100" dirty="0">
                          <a:solidFill>
                            <a:schemeClr val="bg2"/>
                          </a:solidFill>
                          <a:effectLst/>
                          <a:latin typeface="Futura" panose="020B0604020202020204"/>
                          <a:ea typeface="Aptos" panose="020B0004020202020204" pitchFamily="34" charset="0"/>
                          <a:cs typeface="Times New Roman" panose="02020603050405020304" pitchFamily="18" charset="0"/>
                        </a:rPr>
                        <a:t>Price comparison and quote process required</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To prefer use of “planet friendly” cleaning and sanitary products in the building.</a:t>
                      </a: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To use refills where possible on these items so no extra plastic gets used.</a:t>
                      </a: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To move towards using recycled or more planet friendly cleaning disposables i.e. recycled paper towels. </a:t>
                      </a: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Set up </a:t>
                      </a:r>
                      <a:r>
                        <a:rPr lang="en-GB" sz="1400" b="0" kern="100" dirty="0" err="1">
                          <a:solidFill>
                            <a:schemeClr val="bg2"/>
                          </a:solidFill>
                          <a:effectLst/>
                          <a:latin typeface="Futura" panose="020B0604020202020204"/>
                          <a:ea typeface="Aptos" panose="020B0004020202020204" pitchFamily="34" charset="0"/>
                          <a:cs typeface="Times New Roman" panose="02020603050405020304" pitchFamily="18" charset="0"/>
                        </a:rPr>
                        <a:t>Terracycle</a:t>
                      </a: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bins in partnership with SGL.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1887050">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9. </a:t>
                      </a:r>
                      <a:r>
                        <a:rPr lang="en-GB" sz="1400" b="0" kern="1200">
                          <a:solidFill>
                            <a:schemeClr val="bg2"/>
                          </a:solidFill>
                          <a:effectLst/>
                          <a:latin typeface="Futura" panose="020B0604020202020204"/>
                          <a:ea typeface="+mn-ea"/>
                          <a:cs typeface="+mn-cs"/>
                        </a:rPr>
                        <a:t>Reduce carbon footprint for SPC Office space.</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Medium</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US"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 and </a:t>
                      </a:r>
                      <a:r>
                        <a:rPr lang="en-US" sz="1400" b="0" kern="100" dirty="0" err="1">
                          <a:solidFill>
                            <a:schemeClr val="bg2"/>
                          </a:solidFill>
                          <a:effectLst/>
                          <a:latin typeface="Futura" panose="020B0604020202020204"/>
                          <a:ea typeface="Aptos" panose="020B0004020202020204" pitchFamily="34" charset="0"/>
                          <a:cs typeface="Times New Roman" panose="02020603050405020304" pitchFamily="18" charset="0"/>
                        </a:rPr>
                        <a:t>councillor</a:t>
                      </a:r>
                      <a:r>
                        <a:rPr lang="en-US"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cooperation.</a:t>
                      </a:r>
                    </a:p>
                    <a:p>
                      <a:pPr algn="ct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Council operations to prefer online documents and avoid printing where possible to do so.  Staff encouraged to recycle different types of rubbish, coffee pods and other types using recycling bins and via other recycling schemes.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30518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10. </a:t>
                      </a:r>
                      <a:r>
                        <a:rPr lang="en-GB" sz="1400" b="0" kern="1200">
                          <a:solidFill>
                            <a:schemeClr val="bg2"/>
                          </a:solidFill>
                          <a:effectLst/>
                          <a:latin typeface="Futura" panose="020B0604020202020204"/>
                          <a:ea typeface="+mn-ea"/>
                          <a:cs typeface="+mn-cs"/>
                        </a:rPr>
                        <a:t>Reduce carbon footprint for SPC employees</a:t>
                      </a:r>
                      <a:r>
                        <a:rPr lang="hu-HU" sz="1400" b="0" kern="1200">
                          <a:solidFill>
                            <a:schemeClr val="bg2"/>
                          </a:solidFill>
                          <a:effectLst/>
                          <a:latin typeface="Futura" panose="020B0604020202020204"/>
                          <a:ea typeface="+mn-ea"/>
                          <a:cs typeface="+mn-cs"/>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Short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As per staffing</a:t>
                      </a:r>
                      <a:r>
                        <a:rPr lang="hu-HU" sz="1400" b="0" kern="1200">
                          <a:solidFill>
                            <a:schemeClr val="bg2"/>
                          </a:solidFill>
                          <a:effectLst/>
                          <a:latin typeface="Futura" panose="020B0604020202020204"/>
                          <a:ea typeface="+mn-ea"/>
                          <a:cs typeface="+mn-cs"/>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Employees/staff to work from home </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sporadically </a:t>
                      </a: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reduce</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s</a:t>
                      </a: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 carbon footprint from</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commute.</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 Subject to Executive Officer Approval and Working From Home Policy.</a:t>
                      </a: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 Those living close enough encouraged to walk, cycle, or use public transport where appropriate to do so.</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56891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400" b="1" kern="1200">
                          <a:solidFill>
                            <a:schemeClr val="bg2"/>
                          </a:solidFill>
                          <a:effectLst/>
                          <a:latin typeface="Futura" panose="020B0604020202020204"/>
                          <a:ea typeface="+mn-ea"/>
                          <a:cs typeface="+mn-cs"/>
                        </a:rPr>
                        <a:t>11. </a:t>
                      </a:r>
                      <a:r>
                        <a:rPr lang="en-GB" sz="1400" b="0" kern="1200">
                          <a:solidFill>
                            <a:schemeClr val="bg2"/>
                          </a:solidFill>
                          <a:effectLst/>
                          <a:latin typeface="Futura" panose="020B0604020202020204"/>
                          <a:ea typeface="+mn-ea"/>
                          <a:cs typeface="+mn-cs"/>
                        </a:rPr>
                        <a:t>Upgrade of all lights in Beeson House to more energy efficient LED light fittings.</a:t>
                      </a:r>
                    </a:p>
                    <a:p>
                      <a:pPr>
                        <a:lnSpc>
                          <a:spcPct val="107000"/>
                        </a:lnSpc>
                        <a:spcAft>
                          <a:spcPts val="800"/>
                        </a:spcAft>
                      </a:pP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Short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200" dirty="0">
                          <a:solidFill>
                            <a:schemeClr val="bg2"/>
                          </a:solidFill>
                          <a:effectLst/>
                          <a:latin typeface="Futura" panose="020B0604020202020204"/>
                          <a:ea typeface="+mn-ea"/>
                          <a:cs typeface="+mn-cs"/>
                        </a:rPr>
                        <a:t>Quote process required.</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kern="1200" dirty="0">
                          <a:solidFill>
                            <a:schemeClr val="bg2"/>
                          </a:solidFill>
                          <a:effectLst/>
                          <a:latin typeface="Futura" panose="020B0604020202020204"/>
                          <a:ea typeface="+mn-ea"/>
                          <a:cs typeface="+mn-cs"/>
                        </a:rPr>
                        <a:t>£</a:t>
                      </a:r>
                      <a:r>
                        <a:rPr lang="hu-HU" sz="1400" b="0" kern="100" dirty="0">
                          <a:solidFill>
                            <a:schemeClr val="bg2"/>
                          </a:solidFill>
                          <a:effectLst/>
                          <a:latin typeface="Futura" panose="020B0604020202020204"/>
                          <a:ea typeface="+mn-ea"/>
                          <a:cs typeface="Times New Roman" panose="02020603050405020304" pitchFamily="18" charset="0"/>
                        </a:rPr>
                        <a:t>5,000 grant obtained.</a:t>
                      </a:r>
                      <a:endParaRPr lang="hu-HU" sz="1400" b="0" kern="1200" dirty="0">
                        <a:solidFill>
                          <a:schemeClr val="bg2"/>
                        </a:solidFill>
                        <a:effectLst/>
                        <a:latin typeface="Futura" panose="020B0604020202020204"/>
                        <a:ea typeface="+mn-ea"/>
                        <a:cs typeface="+mn-cs"/>
                      </a:endParaRPr>
                    </a:p>
                  </a:txBody>
                  <a:tcPr marL="47653" marR="47653"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88A8DE32-1AD8-5828-99D0-17ADA8850A5D}"/>
              </a:ext>
            </a:extLst>
          </p:cNvPr>
          <p:cNvSpPr>
            <a:spLocks noGrp="1"/>
          </p:cNvSpPr>
          <p:nvPr>
            <p:ph type="sldNum" sz="quarter" idx="12"/>
          </p:nvPr>
        </p:nvSpPr>
        <p:spPr>
          <a:xfrm>
            <a:off x="7391400" y="9904557"/>
            <a:ext cx="2133600" cy="365125"/>
          </a:xfrm>
        </p:spPr>
        <p:txBody>
          <a:bodyPr/>
          <a:lstStyle/>
          <a:p>
            <a:pPr algn="ctr"/>
            <a:fld id="{B6F15528-21DE-4FAA-801E-634DDDAF4B2B}" type="slidenum">
              <a:rPr lang="en-US" smtClean="0"/>
              <a:pPr algn="ctr"/>
              <a:t>10</a:t>
            </a:fld>
            <a:endParaRPr lang="en-US"/>
          </a:p>
        </p:txBody>
      </p:sp>
    </p:spTree>
    <p:extLst>
      <p:ext uri="{BB962C8B-B14F-4D97-AF65-F5344CB8AC3E}">
        <p14:creationId xmlns:p14="http://schemas.microsoft.com/office/powerpoint/2010/main" val="41815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653BEE8D-7EA9-A6E2-8A65-038B12919F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6960DC-E7DE-576D-6A10-93CA46B15C4E}"/>
              </a:ext>
            </a:extLst>
          </p:cNvPr>
          <p:cNvSpPr/>
          <p:nvPr/>
        </p:nvSpPr>
        <p:spPr>
          <a:xfrm>
            <a:off x="16465292" y="586458"/>
            <a:ext cx="2410957" cy="1152876"/>
          </a:xfrm>
          <a:custGeom>
            <a:avLst/>
            <a:gdLst/>
            <a:ahLst/>
            <a:cxnLst/>
            <a:rect l="l" t="t" r="r" b="b"/>
            <a:pathLst>
              <a:path w="2410957" h="1152876">
                <a:moveTo>
                  <a:pt x="0" y="0"/>
                </a:moveTo>
                <a:lnTo>
                  <a:pt x="2410956" y="0"/>
                </a:lnTo>
                <a:lnTo>
                  <a:pt x="2410956" y="1152875"/>
                </a:lnTo>
                <a:lnTo>
                  <a:pt x="0" y="115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a:extLst>
              <a:ext uri="{FF2B5EF4-FFF2-40B4-BE49-F238E27FC236}">
                <a16:creationId xmlns:a16="http://schemas.microsoft.com/office/drawing/2014/main" id="{33A00C10-E246-3249-9C10-D944C536D823}"/>
              </a:ext>
            </a:extLst>
          </p:cNvPr>
          <p:cNvSpPr/>
          <p:nvPr/>
        </p:nvSpPr>
        <p:spPr>
          <a:xfrm>
            <a:off x="15051087" y="8551049"/>
            <a:ext cx="2410957" cy="1152876"/>
          </a:xfrm>
          <a:custGeom>
            <a:avLst/>
            <a:gdLst/>
            <a:ahLst/>
            <a:cxnLst/>
            <a:rect l="l" t="t" r="r" b="b"/>
            <a:pathLst>
              <a:path w="2410957" h="1152876">
                <a:moveTo>
                  <a:pt x="0" y="0"/>
                </a:moveTo>
                <a:lnTo>
                  <a:pt x="2410956" y="0"/>
                </a:lnTo>
                <a:lnTo>
                  <a:pt x="2410956" y="1152876"/>
                </a:lnTo>
                <a:lnTo>
                  <a:pt x="0" y="1152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59B5FF25-23B4-5299-3103-97ADB0784BCD}"/>
              </a:ext>
            </a:extLst>
          </p:cNvPr>
          <p:cNvSpPr>
            <a:spLocks noChangeAspect="1"/>
          </p:cNvSpPr>
          <p:nvPr/>
        </p:nvSpPr>
        <p:spPr>
          <a:xfrm>
            <a:off x="15316200" y="3221276"/>
            <a:ext cx="2884936" cy="3844447"/>
          </a:xfrm>
          <a:custGeom>
            <a:avLst/>
            <a:gdLst/>
            <a:ahLst/>
            <a:cxnLst/>
            <a:rect l="l" t="t" r="r" b="b"/>
            <a:pathLst>
              <a:path w="3849946" h="5130412">
                <a:moveTo>
                  <a:pt x="0" y="0"/>
                </a:moveTo>
                <a:lnTo>
                  <a:pt x="3849947" y="0"/>
                </a:lnTo>
                <a:lnTo>
                  <a:pt x="3849947" y="5130412"/>
                </a:lnTo>
                <a:lnTo>
                  <a:pt x="0" y="5130412"/>
                </a:lnTo>
                <a:lnTo>
                  <a:pt x="0" y="0"/>
                </a:lnTo>
                <a:close/>
              </a:path>
            </a:pathLst>
          </a:custGeom>
          <a:blipFill>
            <a:blip r:embed="rId4"/>
            <a:stretch>
              <a:fillRect/>
            </a:stretch>
          </a:blipFill>
        </p:spPr>
        <p:txBody>
          <a:bodyPr/>
          <a:lstStyle/>
          <a:p>
            <a:endParaRPr lang="en-GB"/>
          </a:p>
        </p:txBody>
      </p:sp>
      <p:sp>
        <p:nvSpPr>
          <p:cNvPr id="6" name="TextBox 6">
            <a:extLst>
              <a:ext uri="{FF2B5EF4-FFF2-40B4-BE49-F238E27FC236}">
                <a16:creationId xmlns:a16="http://schemas.microsoft.com/office/drawing/2014/main" id="{543E2647-8F57-5E0F-EF48-2E86512E9075}"/>
              </a:ext>
            </a:extLst>
          </p:cNvPr>
          <p:cNvSpPr txBox="1"/>
          <p:nvPr/>
        </p:nvSpPr>
        <p:spPr>
          <a:xfrm>
            <a:off x="849557" y="586458"/>
            <a:ext cx="9757134" cy="1041400"/>
          </a:xfrm>
          <a:prstGeom prst="rect">
            <a:avLst/>
          </a:prstGeom>
        </p:spPr>
        <p:txBody>
          <a:bodyPr lIns="0" tIns="0" rIns="0" bIns="0" rtlCol="0" anchor="t">
            <a:spAutoFit/>
          </a:bodyPr>
          <a:lstStyle/>
          <a:p>
            <a:pPr algn="l">
              <a:lnSpc>
                <a:spcPts val="7699"/>
              </a:lnSpc>
              <a:spcBef>
                <a:spcPct val="0"/>
              </a:spcBef>
            </a:pPr>
            <a:r>
              <a:rPr lang="en-US" sz="5499" b="1">
                <a:solidFill>
                  <a:srgbClr val="F8F4D9"/>
                </a:solidFill>
                <a:latin typeface="Futura Bold"/>
                <a:ea typeface="Futura Bold"/>
                <a:cs typeface="Futura Bold"/>
                <a:sym typeface="Futura Bold"/>
              </a:rPr>
              <a:t>Actions</a:t>
            </a:r>
          </a:p>
        </p:txBody>
      </p:sp>
      <p:graphicFrame>
        <p:nvGraphicFramePr>
          <p:cNvPr id="11" name="Table 10">
            <a:extLst>
              <a:ext uri="{FF2B5EF4-FFF2-40B4-BE49-F238E27FC236}">
                <a16:creationId xmlns:a16="http://schemas.microsoft.com/office/drawing/2014/main" id="{C3C912C2-7377-0D03-623E-5730A74D2267}"/>
              </a:ext>
            </a:extLst>
          </p:cNvPr>
          <p:cNvGraphicFramePr>
            <a:graphicFrameLocks noGrp="1"/>
          </p:cNvGraphicFramePr>
          <p:nvPr>
            <p:extLst>
              <p:ext uri="{D42A27DB-BD31-4B8C-83A1-F6EECF244321}">
                <p14:modId xmlns:p14="http://schemas.microsoft.com/office/powerpoint/2010/main" val="1720204409"/>
              </p:ext>
            </p:extLst>
          </p:nvPr>
        </p:nvGraphicFramePr>
        <p:xfrm>
          <a:off x="849556" y="2324099"/>
          <a:ext cx="14466644" cy="6226950"/>
        </p:xfrm>
        <a:graphic>
          <a:graphicData uri="http://schemas.openxmlformats.org/drawingml/2006/table">
            <a:tbl>
              <a:tblPr firstRow="1" firstCol="1" bandRow="1"/>
              <a:tblGrid>
                <a:gridCol w="3205486">
                  <a:extLst>
                    <a:ext uri="{9D8B030D-6E8A-4147-A177-3AD203B41FA5}">
                      <a16:colId xmlns:a16="http://schemas.microsoft.com/office/drawing/2014/main" val="1537373081"/>
                    </a:ext>
                  </a:extLst>
                </a:gridCol>
                <a:gridCol w="1286990">
                  <a:extLst>
                    <a:ext uri="{9D8B030D-6E8A-4147-A177-3AD203B41FA5}">
                      <a16:colId xmlns:a16="http://schemas.microsoft.com/office/drawing/2014/main" val="3076643447"/>
                    </a:ext>
                  </a:extLst>
                </a:gridCol>
                <a:gridCol w="1286990">
                  <a:extLst>
                    <a:ext uri="{9D8B030D-6E8A-4147-A177-3AD203B41FA5}">
                      <a16:colId xmlns:a16="http://schemas.microsoft.com/office/drawing/2014/main" val="1729306625"/>
                    </a:ext>
                  </a:extLst>
                </a:gridCol>
                <a:gridCol w="1528300">
                  <a:extLst>
                    <a:ext uri="{9D8B030D-6E8A-4147-A177-3AD203B41FA5}">
                      <a16:colId xmlns:a16="http://schemas.microsoft.com/office/drawing/2014/main" val="2263992149"/>
                    </a:ext>
                  </a:extLst>
                </a:gridCol>
                <a:gridCol w="1414742">
                  <a:extLst>
                    <a:ext uri="{9D8B030D-6E8A-4147-A177-3AD203B41FA5}">
                      <a16:colId xmlns:a16="http://schemas.microsoft.com/office/drawing/2014/main" val="628872794"/>
                    </a:ext>
                  </a:extLst>
                </a:gridCol>
                <a:gridCol w="5744136">
                  <a:extLst>
                    <a:ext uri="{9D8B030D-6E8A-4147-A177-3AD203B41FA5}">
                      <a16:colId xmlns:a16="http://schemas.microsoft.com/office/drawing/2014/main" val="929758481"/>
                    </a:ext>
                  </a:extLst>
                </a:gridCol>
              </a:tblGrid>
              <a:tr h="1076657">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12. </a:t>
                      </a:r>
                      <a:r>
                        <a:rPr lang="en-GB" sz="1400" b="0" kern="1200">
                          <a:solidFill>
                            <a:schemeClr val="bg2"/>
                          </a:solidFill>
                          <a:effectLst/>
                          <a:latin typeface="Futura" panose="020B0604020202020204"/>
                          <a:ea typeface="+mn-ea"/>
                          <a:cs typeface="+mn-cs"/>
                        </a:rPr>
                        <a:t>Upgrade of all Streetlights owned and operated by SPC to more energy efficient LED light fittings.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Short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Quote process undertaken</a:t>
                      </a: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33 streetlights upgraded to LED light fittings to date.</a:t>
                      </a:r>
                      <a:endParaRPr lang="hu-HU" sz="1400" b="0" kern="100">
                        <a:solidFill>
                          <a:schemeClr val="bg2"/>
                        </a:solidFill>
                        <a:effectLst/>
                        <a:latin typeface="Futura" panose="020B0604020202020204"/>
                        <a:ea typeface="Aptos" panose="020B0004020202020204" pitchFamily="34" charset="0"/>
                        <a:cs typeface="Calibri" panose="020F0502020204030204" pitchFamily="34" charset="0"/>
                      </a:endParaRPr>
                    </a:p>
                    <a:p>
                      <a:pPr>
                        <a:lnSpc>
                          <a:spcPct val="107000"/>
                        </a:lnSpc>
                        <a:spcAft>
                          <a:spcPts val="800"/>
                        </a:spcAft>
                      </a:pPr>
                      <a:r>
                        <a:rPr lang="en-GB" sz="1400" b="0" kern="1200">
                          <a:solidFill>
                            <a:schemeClr val="bg2"/>
                          </a:solidFill>
                          <a:effectLst/>
                          <a:latin typeface="Futura" panose="020B0604020202020204"/>
                          <a:ea typeface="+mn-ea"/>
                          <a:cs typeface="+mn-cs"/>
                        </a:rPr>
                        <a:t>£</a:t>
                      </a:r>
                      <a:r>
                        <a:rPr lang="hu-HU" sz="1400" b="0" kern="1200">
                          <a:solidFill>
                            <a:schemeClr val="bg2"/>
                          </a:solidFill>
                          <a:effectLst/>
                          <a:latin typeface="Futura" panose="020B0604020202020204"/>
                          <a:ea typeface="+mn-ea"/>
                          <a:cs typeface="+mn-cs"/>
                        </a:rPr>
                        <a:t>5,000 grant obtained.</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2940158069"/>
                  </a:ext>
                </a:extLst>
              </a:tr>
              <a:tr h="205185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13.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Instruct Sustainability/ Climate Consultant to help measure carbon emissions and progress tracking.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£4,450 ex VAT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JRP Solutions are currently working on SPC’s carbon emission audit.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088327921"/>
                  </a:ext>
                </a:extLst>
              </a:tr>
              <a:tr h="134930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14.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Implement findings from the Sustainability Consultant to reduce carbon emissions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See report.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Report received and submitted to council for voting 15th January 2025.</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792894193"/>
                  </a:ext>
                </a:extLst>
              </a:tr>
              <a:tr h="174913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15.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Upholding protection of Green Space Neighbourhood Planning Policies as part of the Planning Process.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SNP5.2 – There will be a presumption against all development on Local Green Space except in very special circumstances.</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SNP6.2 - Development proposals affecting Local Community Spaces will only be supported if the proposed development improves the existing use and community value of the space.</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024328370"/>
                  </a:ext>
                </a:extLst>
              </a:tr>
            </a:tbl>
          </a:graphicData>
        </a:graphic>
      </p:graphicFrame>
      <p:sp>
        <p:nvSpPr>
          <p:cNvPr id="8" name="Slide Number Placeholder 7">
            <a:extLst>
              <a:ext uri="{FF2B5EF4-FFF2-40B4-BE49-F238E27FC236}">
                <a16:creationId xmlns:a16="http://schemas.microsoft.com/office/drawing/2014/main" id="{853B2683-51E7-D13A-6D7D-CB13BF54AA04}"/>
              </a:ext>
            </a:extLst>
          </p:cNvPr>
          <p:cNvSpPr>
            <a:spLocks noGrp="1"/>
          </p:cNvSpPr>
          <p:nvPr>
            <p:ph type="sldNum" sz="quarter" idx="12"/>
          </p:nvPr>
        </p:nvSpPr>
        <p:spPr>
          <a:xfrm>
            <a:off x="7391400" y="9904557"/>
            <a:ext cx="2133600" cy="365125"/>
          </a:xfrm>
        </p:spPr>
        <p:txBody>
          <a:bodyPr/>
          <a:lstStyle/>
          <a:p>
            <a:pPr algn="ctr"/>
            <a:fld id="{B6F15528-21DE-4FAA-801E-634DDDAF4B2B}" type="slidenum">
              <a:rPr lang="en-US" smtClean="0"/>
              <a:pPr algn="ctr"/>
              <a:t>11</a:t>
            </a:fld>
            <a:endParaRPr lang="en-US"/>
          </a:p>
        </p:txBody>
      </p:sp>
    </p:spTree>
    <p:extLst>
      <p:ext uri="{BB962C8B-B14F-4D97-AF65-F5344CB8AC3E}">
        <p14:creationId xmlns:p14="http://schemas.microsoft.com/office/powerpoint/2010/main" val="180036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Freeform 2"/>
          <p:cNvSpPr>
            <a:spLocks noChangeAspect="1"/>
          </p:cNvSpPr>
          <p:nvPr/>
        </p:nvSpPr>
        <p:spPr>
          <a:xfrm>
            <a:off x="16445659" y="1254206"/>
            <a:ext cx="1745147" cy="807867"/>
          </a:xfrm>
          <a:custGeom>
            <a:avLst/>
            <a:gdLst/>
            <a:ahLst/>
            <a:cxnLst/>
            <a:rect l="l" t="t" r="r" b="b"/>
            <a:pathLst>
              <a:path w="2735747" h="1308185">
                <a:moveTo>
                  <a:pt x="0" y="0"/>
                </a:moveTo>
                <a:lnTo>
                  <a:pt x="2735747" y="0"/>
                </a:lnTo>
                <a:lnTo>
                  <a:pt x="2735747"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a:spLocks noChangeAspect="1"/>
          </p:cNvSpPr>
          <p:nvPr/>
        </p:nvSpPr>
        <p:spPr>
          <a:xfrm>
            <a:off x="17145000" y="8534184"/>
            <a:ext cx="1552291" cy="742277"/>
          </a:xfrm>
          <a:custGeom>
            <a:avLst/>
            <a:gdLst/>
            <a:ahLst/>
            <a:cxnLst/>
            <a:rect l="l" t="t" r="r" b="b"/>
            <a:pathLst>
              <a:path w="3163310" h="1512637">
                <a:moveTo>
                  <a:pt x="0" y="0"/>
                </a:moveTo>
                <a:lnTo>
                  <a:pt x="3163310" y="0"/>
                </a:lnTo>
                <a:lnTo>
                  <a:pt x="3163310" y="1512637"/>
                </a:lnTo>
                <a:lnTo>
                  <a:pt x="0" y="15126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a:spLocks noChangeAspect="1"/>
          </p:cNvSpPr>
          <p:nvPr/>
        </p:nvSpPr>
        <p:spPr>
          <a:xfrm>
            <a:off x="15529392" y="3848100"/>
            <a:ext cx="2633705" cy="3509657"/>
          </a:xfrm>
          <a:custGeom>
            <a:avLst/>
            <a:gdLst/>
            <a:ahLst/>
            <a:cxnLst/>
            <a:rect l="l" t="t" r="r" b="b"/>
            <a:pathLst>
              <a:path w="3912212" h="5213387">
                <a:moveTo>
                  <a:pt x="0" y="0"/>
                </a:moveTo>
                <a:lnTo>
                  <a:pt x="3912212" y="0"/>
                </a:lnTo>
                <a:lnTo>
                  <a:pt x="3912212" y="5213386"/>
                </a:lnTo>
                <a:lnTo>
                  <a:pt x="0" y="5213386"/>
                </a:lnTo>
                <a:lnTo>
                  <a:pt x="0" y="0"/>
                </a:lnTo>
                <a:close/>
              </a:path>
            </a:pathLst>
          </a:custGeom>
          <a:blipFill>
            <a:blip r:embed="rId4"/>
            <a:stretch>
              <a:fillRect/>
            </a:stretch>
          </a:blipFill>
        </p:spPr>
        <p:txBody>
          <a:bodyPr/>
          <a:lstStyle/>
          <a:p>
            <a:endParaRPr lang="en-GB"/>
          </a:p>
        </p:txBody>
      </p:sp>
      <p:sp>
        <p:nvSpPr>
          <p:cNvPr id="8" name="TextBox 7">
            <a:extLst>
              <a:ext uri="{FF2B5EF4-FFF2-40B4-BE49-F238E27FC236}">
                <a16:creationId xmlns:a16="http://schemas.microsoft.com/office/drawing/2014/main" id="{B45EE1CA-4624-ED4D-8279-C345F194789E}"/>
              </a:ext>
            </a:extLst>
          </p:cNvPr>
          <p:cNvSpPr txBox="1"/>
          <p:nvPr/>
        </p:nvSpPr>
        <p:spPr>
          <a:xfrm>
            <a:off x="838200" y="719421"/>
            <a:ext cx="9453282" cy="938719"/>
          </a:xfrm>
          <a:prstGeom prst="rect">
            <a:avLst/>
          </a:prstGeom>
          <a:noFill/>
        </p:spPr>
        <p:txBody>
          <a:bodyPr wrap="square">
            <a:spAutoFit/>
          </a:bodyPr>
          <a:lstStyle/>
          <a:p>
            <a:r>
              <a:rPr lang="en-US" sz="5500" b="1">
                <a:solidFill>
                  <a:srgbClr val="F8F4D9"/>
                </a:solidFill>
                <a:latin typeface="Futura Bold"/>
                <a:ea typeface="Futura Bold"/>
                <a:cs typeface="Futura Bold"/>
                <a:sym typeface="Futura Bold"/>
              </a:rPr>
              <a:t>Actions</a:t>
            </a:r>
            <a:endParaRPr lang="en-GB" sz="5500"/>
          </a:p>
        </p:txBody>
      </p:sp>
      <p:graphicFrame>
        <p:nvGraphicFramePr>
          <p:cNvPr id="6" name="Table 5">
            <a:extLst>
              <a:ext uri="{FF2B5EF4-FFF2-40B4-BE49-F238E27FC236}">
                <a16:creationId xmlns:a16="http://schemas.microsoft.com/office/drawing/2014/main" id="{540A4A2E-AF10-9D33-E1D4-84A6EACF93B8}"/>
              </a:ext>
            </a:extLst>
          </p:cNvPr>
          <p:cNvGraphicFramePr>
            <a:graphicFrameLocks noGrp="1"/>
          </p:cNvGraphicFramePr>
          <p:nvPr>
            <p:extLst>
              <p:ext uri="{D42A27DB-BD31-4B8C-83A1-F6EECF244321}">
                <p14:modId xmlns:p14="http://schemas.microsoft.com/office/powerpoint/2010/main" val="2214346070"/>
              </p:ext>
            </p:extLst>
          </p:nvPr>
        </p:nvGraphicFramePr>
        <p:xfrm>
          <a:off x="838200" y="2376009"/>
          <a:ext cx="14325600" cy="6900453"/>
        </p:xfrm>
        <a:graphic>
          <a:graphicData uri="http://schemas.openxmlformats.org/drawingml/2006/table">
            <a:tbl>
              <a:tblPr firstRow="1" firstCol="1" bandRow="1"/>
              <a:tblGrid>
                <a:gridCol w="2960467">
                  <a:extLst>
                    <a:ext uri="{9D8B030D-6E8A-4147-A177-3AD203B41FA5}">
                      <a16:colId xmlns:a16="http://schemas.microsoft.com/office/drawing/2014/main" val="3998012936"/>
                    </a:ext>
                  </a:extLst>
                </a:gridCol>
                <a:gridCol w="1306733">
                  <a:extLst>
                    <a:ext uri="{9D8B030D-6E8A-4147-A177-3AD203B41FA5}">
                      <a16:colId xmlns:a16="http://schemas.microsoft.com/office/drawing/2014/main" val="685443276"/>
                    </a:ext>
                  </a:extLst>
                </a:gridCol>
                <a:gridCol w="1219200">
                  <a:extLst>
                    <a:ext uri="{9D8B030D-6E8A-4147-A177-3AD203B41FA5}">
                      <a16:colId xmlns:a16="http://schemas.microsoft.com/office/drawing/2014/main" val="2732595470"/>
                    </a:ext>
                  </a:extLst>
                </a:gridCol>
                <a:gridCol w="1676400">
                  <a:extLst>
                    <a:ext uri="{9D8B030D-6E8A-4147-A177-3AD203B41FA5}">
                      <a16:colId xmlns:a16="http://schemas.microsoft.com/office/drawing/2014/main" val="65017296"/>
                    </a:ext>
                  </a:extLst>
                </a:gridCol>
                <a:gridCol w="1143000">
                  <a:extLst>
                    <a:ext uri="{9D8B030D-6E8A-4147-A177-3AD203B41FA5}">
                      <a16:colId xmlns:a16="http://schemas.microsoft.com/office/drawing/2014/main" val="2208808275"/>
                    </a:ext>
                  </a:extLst>
                </a:gridCol>
                <a:gridCol w="6019800">
                  <a:extLst>
                    <a:ext uri="{9D8B030D-6E8A-4147-A177-3AD203B41FA5}">
                      <a16:colId xmlns:a16="http://schemas.microsoft.com/office/drawing/2014/main" val="288484213"/>
                    </a:ext>
                  </a:extLst>
                </a:gridCol>
              </a:tblGrid>
              <a:tr h="144689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16.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Upholding protection of Trees and Treed Landscape Neighbourhood Planning Policies as part of the Planning Process.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See SNP18 – A Treed Landscape policies in the Southwater Neighbourhood Plan.</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2154220">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17.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Upholding the Enhancement of Non-motorised Transport Network Neighbourhood Planning Policies as part of the Planning Process.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See SNP13 – Enhancing Our Non-Motorised Transport Network policies in the Southwater Neighbourhood Plan.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596469">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18.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Tree protection and woodland management.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budget and ongoing commitment.</a:t>
                      </a:r>
                    </a:p>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See Business Plan.</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To continue to manage woodlands and trees owned by SPC in a way that provides opportunities for nature conservation, areas of high biodiversity, managed appropriately in accordance with accepted practices and with respect for their value as important landscape features, wildlife habitats, carbon sequestration, and recreational amenities.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702873">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19.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Investigate feasibility of a Community Composting facility</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Carry out feasibility study with respect to understanding the models of other Parishes and Towns who have successfully implemented and operated one</a:t>
                      </a:r>
                      <a:r>
                        <a:rPr lang="hu-HU" sz="1400" b="0" kern="100">
                          <a:solidFill>
                            <a:schemeClr val="bg2"/>
                          </a:solidFill>
                          <a:effectLst/>
                          <a:latin typeface="Futura" panose="020B0604020202020204"/>
                          <a:ea typeface="Aptos" panose="020B0004020202020204" pitchFamily="34" charset="0"/>
                          <a:cs typeface="Calibri" panose="020F0502020204030204" pitchFamily="34" charset="0"/>
                        </a:rPr>
                        <a:t>.</a:t>
                      </a:r>
                      <a:br>
                        <a:rPr lang="hu-HU" sz="1400" b="0" kern="100">
                          <a:solidFill>
                            <a:schemeClr val="bg2"/>
                          </a:solidFill>
                          <a:effectLst/>
                          <a:latin typeface="Futura" panose="020B0604020202020204"/>
                          <a:ea typeface="Aptos" panose="020B0004020202020204" pitchFamily="34" charset="0"/>
                          <a:cs typeface="Calibri" panose="020F0502020204030204" pitchFamily="34" charset="0"/>
                        </a:rPr>
                      </a:br>
                      <a:br>
                        <a:rPr lang="hu-HU" sz="1400" b="0" kern="100">
                          <a:solidFill>
                            <a:schemeClr val="bg2"/>
                          </a:solidFill>
                          <a:effectLst/>
                          <a:latin typeface="Futura" panose="020B0604020202020204"/>
                          <a:ea typeface="Aptos" panose="020B0004020202020204" pitchFamily="34" charset="0"/>
                          <a:cs typeface="Calibri" panose="020F0502020204030204" pitchFamily="34" charset="0"/>
                        </a:rPr>
                      </a:br>
                      <a:r>
                        <a:rPr lang="hu-HU" sz="1400" b="0" kern="100">
                          <a:solidFill>
                            <a:schemeClr val="bg2"/>
                          </a:solidFill>
                          <a:effectLst/>
                          <a:latin typeface="Futura" panose="020B0604020202020204"/>
                          <a:ea typeface="Aptos" panose="020B0004020202020204" pitchFamily="34" charset="0"/>
                          <a:cs typeface="Calibri" panose="020F0502020204030204" pitchFamily="34" charset="0"/>
                        </a:rPr>
                        <a:t>May require working in partnership.</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86B7689A-3E7C-346F-3DB8-5B0B9374C0BE}"/>
              </a:ext>
            </a:extLst>
          </p:cNvPr>
          <p:cNvSpPr>
            <a:spLocks noGrp="1"/>
          </p:cNvSpPr>
          <p:nvPr>
            <p:ph type="sldNum" sz="quarter" idx="12"/>
          </p:nvPr>
        </p:nvSpPr>
        <p:spPr>
          <a:xfrm>
            <a:off x="7239000" y="9921875"/>
            <a:ext cx="2133600" cy="365125"/>
          </a:xfrm>
        </p:spPr>
        <p:txBody>
          <a:bodyPr/>
          <a:lstStyle/>
          <a:p>
            <a:pPr algn="ctr"/>
            <a:fld id="{B6F15528-21DE-4FAA-801E-634DDDAF4B2B}" type="slidenum">
              <a:rPr lang="en-US" smtClean="0"/>
              <a:pPr algn="ct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3" name="Freeform 3"/>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a:spLocks noChangeAspect="1"/>
          </p:cNvSpPr>
          <p:nvPr/>
        </p:nvSpPr>
        <p:spPr>
          <a:xfrm>
            <a:off x="15163800" y="3314700"/>
            <a:ext cx="3015782" cy="4018811"/>
          </a:xfrm>
          <a:custGeom>
            <a:avLst/>
            <a:gdLst/>
            <a:ahLst/>
            <a:cxnLst/>
            <a:rect l="l" t="t" r="r" b="b"/>
            <a:pathLst>
              <a:path w="3849946" h="5130412">
                <a:moveTo>
                  <a:pt x="0" y="0"/>
                </a:moveTo>
                <a:lnTo>
                  <a:pt x="3849946" y="0"/>
                </a:lnTo>
                <a:lnTo>
                  <a:pt x="3849946" y="5130412"/>
                </a:lnTo>
                <a:lnTo>
                  <a:pt x="0" y="5130412"/>
                </a:lnTo>
                <a:lnTo>
                  <a:pt x="0" y="0"/>
                </a:lnTo>
                <a:close/>
              </a:path>
            </a:pathLst>
          </a:custGeom>
          <a:blipFill>
            <a:blip r:embed="rId4"/>
            <a:stretch>
              <a:fillRect/>
            </a:stretch>
          </a:blipFill>
        </p:spPr>
        <p:txBody>
          <a:bodyPr/>
          <a:lstStyle/>
          <a:p>
            <a:endParaRPr lang="en-GB"/>
          </a:p>
        </p:txBody>
      </p:sp>
      <p:sp>
        <p:nvSpPr>
          <p:cNvPr id="6" name="TextBox 5">
            <a:extLst>
              <a:ext uri="{FF2B5EF4-FFF2-40B4-BE49-F238E27FC236}">
                <a16:creationId xmlns:a16="http://schemas.microsoft.com/office/drawing/2014/main" id="{F33B61A0-FA29-5CD6-0FB0-522322DD0A3D}"/>
              </a:ext>
            </a:extLst>
          </p:cNvPr>
          <p:cNvSpPr txBox="1"/>
          <p:nvPr/>
        </p:nvSpPr>
        <p:spPr>
          <a:xfrm>
            <a:off x="838200" y="719421"/>
            <a:ext cx="9453282" cy="938719"/>
          </a:xfrm>
          <a:prstGeom prst="rect">
            <a:avLst/>
          </a:prstGeom>
          <a:noFill/>
        </p:spPr>
        <p:txBody>
          <a:bodyPr wrap="square">
            <a:spAutoFit/>
          </a:bodyPr>
          <a:lstStyle/>
          <a:p>
            <a:r>
              <a:rPr lang="en-US" sz="5500" b="1">
                <a:solidFill>
                  <a:srgbClr val="F8F4D9"/>
                </a:solidFill>
                <a:latin typeface="Futura Bold"/>
                <a:ea typeface="Futura Bold"/>
                <a:cs typeface="Futura Bold"/>
                <a:sym typeface="Futura Bold"/>
              </a:rPr>
              <a:t>Actions</a:t>
            </a:r>
            <a:endParaRPr lang="en-GB" sz="5500"/>
          </a:p>
        </p:txBody>
      </p:sp>
      <p:graphicFrame>
        <p:nvGraphicFramePr>
          <p:cNvPr id="7" name="Table 6">
            <a:extLst>
              <a:ext uri="{FF2B5EF4-FFF2-40B4-BE49-F238E27FC236}">
                <a16:creationId xmlns:a16="http://schemas.microsoft.com/office/drawing/2014/main" id="{2C54D439-22AA-23F8-3DD4-989E79E9EC51}"/>
              </a:ext>
            </a:extLst>
          </p:cNvPr>
          <p:cNvGraphicFramePr>
            <a:graphicFrameLocks noGrp="1"/>
          </p:cNvGraphicFramePr>
          <p:nvPr>
            <p:extLst>
              <p:ext uri="{D42A27DB-BD31-4B8C-83A1-F6EECF244321}">
                <p14:modId xmlns:p14="http://schemas.microsoft.com/office/powerpoint/2010/main" val="2217275941"/>
              </p:ext>
            </p:extLst>
          </p:nvPr>
        </p:nvGraphicFramePr>
        <p:xfrm>
          <a:off x="838200" y="2400300"/>
          <a:ext cx="14013096" cy="6085282"/>
        </p:xfrm>
        <a:graphic>
          <a:graphicData uri="http://schemas.openxmlformats.org/drawingml/2006/table">
            <a:tbl>
              <a:tblPr firstRow="1" firstCol="1" bandRow="1"/>
              <a:tblGrid>
                <a:gridCol w="2895887">
                  <a:extLst>
                    <a:ext uri="{9D8B030D-6E8A-4147-A177-3AD203B41FA5}">
                      <a16:colId xmlns:a16="http://schemas.microsoft.com/office/drawing/2014/main" val="3998012936"/>
                    </a:ext>
                  </a:extLst>
                </a:gridCol>
                <a:gridCol w="1471994">
                  <a:extLst>
                    <a:ext uri="{9D8B030D-6E8A-4147-A177-3AD203B41FA5}">
                      <a16:colId xmlns:a16="http://schemas.microsoft.com/office/drawing/2014/main" val="685443276"/>
                    </a:ext>
                  </a:extLst>
                </a:gridCol>
                <a:gridCol w="1290087">
                  <a:extLst>
                    <a:ext uri="{9D8B030D-6E8A-4147-A177-3AD203B41FA5}">
                      <a16:colId xmlns:a16="http://schemas.microsoft.com/office/drawing/2014/main" val="2732595470"/>
                    </a:ext>
                  </a:extLst>
                </a:gridCol>
                <a:gridCol w="1733432">
                  <a:extLst>
                    <a:ext uri="{9D8B030D-6E8A-4147-A177-3AD203B41FA5}">
                      <a16:colId xmlns:a16="http://schemas.microsoft.com/office/drawing/2014/main" val="65017296"/>
                    </a:ext>
                  </a:extLst>
                </a:gridCol>
                <a:gridCol w="1219200">
                  <a:extLst>
                    <a:ext uri="{9D8B030D-6E8A-4147-A177-3AD203B41FA5}">
                      <a16:colId xmlns:a16="http://schemas.microsoft.com/office/drawing/2014/main" val="2208808275"/>
                    </a:ext>
                  </a:extLst>
                </a:gridCol>
                <a:gridCol w="5402496">
                  <a:extLst>
                    <a:ext uri="{9D8B030D-6E8A-4147-A177-3AD203B41FA5}">
                      <a16:colId xmlns:a16="http://schemas.microsoft.com/office/drawing/2014/main" val="288484213"/>
                    </a:ext>
                  </a:extLst>
                </a:gridCol>
              </a:tblGrid>
              <a:tr h="95944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20.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Encourage and promote the use of Public footpaths, Cycle paths and Bridleways.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To work with HDC*</a:t>
                      </a:r>
                    </a:p>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WSCC* to ensure that existing cycle and pedestrian pathways are well maintained and signposted and that new cycle and pedestrian pathways, where created, are officially designated as public footpaths and/or bridleways as appropriate.</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2082167">
                <a:tc>
                  <a:txBody>
                    <a:bodyPr/>
                    <a:lstStyle/>
                    <a:p>
                      <a:pPr algn="l">
                        <a:lnSpc>
                          <a:spcPct val="107000"/>
                        </a:lnSpc>
                        <a:spcAft>
                          <a:spcPts val="800"/>
                        </a:spcAft>
                      </a:pPr>
                      <a:r>
                        <a:rPr lang="hu-HU" sz="1400" b="1" kern="1200">
                          <a:solidFill>
                            <a:schemeClr val="bg2"/>
                          </a:solidFill>
                          <a:effectLst/>
                          <a:latin typeface="Futura" panose="020B0604020202020204"/>
                          <a:ea typeface="+mn-ea"/>
                          <a:cs typeface="+mn-cs"/>
                        </a:rPr>
                        <a:t>21.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Invite Southwater Guides to develop the design of Southwater Parish Climate Action Plan logo, incorporating slogan “Our Parish, Our Climate" utilising a</a:t>
                      </a:r>
                      <a:br>
                        <a:rPr lang="en-GB" sz="1400" b="0" kern="10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graphic designer to make logo usable in various media.</a:t>
                      </a:r>
                      <a:endParaRPr lang="hu-HU" sz="1400" b="0" kern="100">
                        <a:solidFill>
                          <a:schemeClr val="bg2"/>
                        </a:solidFill>
                        <a:effectLst/>
                        <a:latin typeface="Futura" panose="020B0604020202020204"/>
                        <a:ea typeface="Aptos" panose="020B0004020202020204" pitchFamily="34" charset="0"/>
                        <a:cs typeface="Calibri" panose="020F0502020204030204" pitchFamily="34" charset="0"/>
                      </a:endParaRPr>
                    </a:p>
                    <a:p>
                      <a:pPr algn="l">
                        <a:lnSpc>
                          <a:spcPct val="107000"/>
                        </a:lnSpc>
                        <a:spcAft>
                          <a:spcPts val="800"/>
                        </a:spcAft>
                      </a:pP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rgbClr val="00B050"/>
                          </a:solidFill>
                          <a:effectLst/>
                          <a:latin typeface="Futura" panose="020B0604020202020204"/>
                          <a:ea typeface="Aptos" panose="020B0004020202020204" pitchFamily="34" charset="0"/>
                          <a:cs typeface="Times New Roman" panose="02020603050405020304" pitchFamily="18" charset="0"/>
                        </a:rPr>
                        <a:t>Complete</a:t>
                      </a:r>
                      <a:r>
                        <a:rPr lang="hu-HU" sz="1400" b="0" kern="100">
                          <a:solidFill>
                            <a:srgbClr val="00B050"/>
                          </a:solidFill>
                          <a:effectLst/>
                          <a:latin typeface="Futura" panose="020B0604020202020204"/>
                          <a:ea typeface="Aptos" panose="020B0004020202020204" pitchFamily="34" charset="0"/>
                          <a:cs typeface="Times New Roman" panose="02020603050405020304" pitchFamily="18" charset="0"/>
                        </a:rPr>
                        <a:t>d</a:t>
                      </a:r>
                      <a:endParaRPr lang="en-GB" sz="1400" b="0" kern="100">
                        <a:solidFill>
                          <a:srgbClr val="00B050"/>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£90.00 ex VAT</a:t>
                      </a:r>
                    </a:p>
                    <a:p>
                      <a:pPr algn="ct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19978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22.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Encourage and invite residents, local groups and business to submit ideas to the Climate Action Plan, to work together on Climate Change projects with SPC. </a:t>
                      </a:r>
                      <a:br>
                        <a:rPr lang="hu-HU" sz="1400" b="0" kern="100">
                          <a:solidFill>
                            <a:schemeClr val="bg2"/>
                          </a:solidFill>
                          <a:effectLst/>
                          <a:latin typeface="Futura" panose="020B0604020202020204"/>
                          <a:ea typeface="Aptos" panose="020B0004020202020204" pitchFamily="34" charset="0"/>
                          <a:cs typeface="Calibri" panose="020F0502020204030204" pitchFamily="34" charset="0"/>
                        </a:rPr>
                      </a:b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442223">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23.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Explore provision of Solar PV and "Green" energy at Beeson House and other Parish Council owned or operated buildings.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Tender process required.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Cited in SPC Business Plan 2024-29.</a:t>
                      </a:r>
                    </a:p>
                    <a:p>
                      <a:pPr>
                        <a:lnSpc>
                          <a:spcPct val="107000"/>
                        </a:lnSpc>
                        <a:spcAft>
                          <a:spcPts val="800"/>
                        </a:spcAft>
                      </a:pPr>
                      <a:r>
                        <a:rPr lang="hu-HU" sz="1400" b="0" kern="100" dirty="0">
                          <a:solidFill>
                            <a:schemeClr val="bg2"/>
                          </a:solidFill>
                          <a:effectLst/>
                          <a:latin typeface="Futura" panose="020B0604020202020204"/>
                          <a:ea typeface="Aptos" panose="020B0004020202020204" pitchFamily="34" charset="0"/>
                          <a:cs typeface="Calibri" panose="020F0502020204030204" pitchFamily="34" charset="0"/>
                        </a:rPr>
                        <a:t>Cited in Initial Energy Assessment Report dated 24th December 2024, from JRP Solutions.</a:t>
                      </a: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Beeson House would require engagement with the Landlord HDC</a:t>
                      </a:r>
                      <a:r>
                        <a:rPr lang="hu-HU" sz="1400" b="0" kern="100" dirty="0">
                          <a:solidFill>
                            <a:schemeClr val="bg2"/>
                          </a:solidFill>
                          <a:effectLst/>
                          <a:latin typeface="Futura" panose="020B0604020202020204"/>
                          <a:ea typeface="Aptos" panose="020B0004020202020204" pitchFamily="34" charset="0"/>
                          <a:cs typeface="Calibri" panose="020F0502020204030204" pitchFamily="34" charset="0"/>
                        </a:rPr>
                        <a:t>.</a:t>
                      </a:r>
                      <a:endParaRPr lang="en-GB" sz="1400" b="0" kern="100" dirty="0">
                        <a:solidFill>
                          <a:schemeClr val="bg2"/>
                        </a:solidFill>
                        <a:effectLst/>
                        <a:latin typeface="Futura" panose="020B0604020202020204"/>
                        <a:ea typeface="Aptos" panose="020B0004020202020204" pitchFamily="34" charset="0"/>
                        <a:cs typeface="Calibri" panose="020F0502020204030204" pitchFamily="34" charset="0"/>
                      </a:endParaRPr>
                    </a:p>
                    <a:p>
                      <a:pP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Calibri" panose="020F050202020403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967F5256-67ED-73EB-5F8E-9D42839BB0A6}"/>
              </a:ext>
            </a:extLst>
          </p:cNvPr>
          <p:cNvSpPr>
            <a:spLocks noGrp="1"/>
          </p:cNvSpPr>
          <p:nvPr>
            <p:ph type="sldNum" sz="quarter" idx="12"/>
          </p:nvPr>
        </p:nvSpPr>
        <p:spPr>
          <a:xfrm>
            <a:off x="7391400" y="9828356"/>
            <a:ext cx="2133600" cy="365125"/>
          </a:xfrm>
        </p:spPr>
        <p:txBody>
          <a:bodyPr/>
          <a:lstStyle/>
          <a:p>
            <a:pPr algn="ctr"/>
            <a:fld id="{B6F15528-21DE-4FAA-801E-634DDDAF4B2B}" type="slidenum">
              <a:rPr lang="en-US" smtClean="0"/>
              <a:pPr algn="ct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BB922F0E-973B-9F01-5E9C-A03CF675314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B76A3F-8543-E8CF-ECE4-E041B6E58666}"/>
              </a:ext>
            </a:extLst>
          </p:cNvPr>
          <p:cNvSpPr txBox="1"/>
          <p:nvPr/>
        </p:nvSpPr>
        <p:spPr>
          <a:xfrm>
            <a:off x="1028700" y="758046"/>
            <a:ext cx="7904888" cy="846386"/>
          </a:xfrm>
          <a:prstGeom prst="rect">
            <a:avLst/>
          </a:prstGeom>
        </p:spPr>
        <p:txBody>
          <a:bodyPr wrap="square" lIns="0" tIns="0" rIns="0" bIns="0" rtlCol="0" anchor="t">
            <a:spAutoFit/>
          </a:bodyPr>
          <a:lstStyle/>
          <a:p>
            <a:r>
              <a:rPr lang="en-US" sz="5500" b="1">
                <a:solidFill>
                  <a:srgbClr val="F8F4D9"/>
                </a:solidFill>
                <a:latin typeface="Futura Bold"/>
                <a:ea typeface="Futura Bold"/>
                <a:cs typeface="Futura Bold"/>
                <a:sym typeface="Futura Bold"/>
              </a:rPr>
              <a:t>Actions</a:t>
            </a:r>
            <a:endParaRPr lang="en-GB" sz="5500"/>
          </a:p>
        </p:txBody>
      </p:sp>
      <p:sp>
        <p:nvSpPr>
          <p:cNvPr id="3" name="Freeform 3">
            <a:extLst>
              <a:ext uri="{FF2B5EF4-FFF2-40B4-BE49-F238E27FC236}">
                <a16:creationId xmlns:a16="http://schemas.microsoft.com/office/drawing/2014/main" id="{592C97C7-E182-DC59-B150-20D3C323B0BE}"/>
              </a:ext>
            </a:extLst>
          </p:cNvPr>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5259B432-BC55-AE38-ACB6-ABD999BA1841}"/>
              </a:ext>
            </a:extLst>
          </p:cNvPr>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a:extLst>
              <a:ext uri="{FF2B5EF4-FFF2-40B4-BE49-F238E27FC236}">
                <a16:creationId xmlns:a16="http://schemas.microsoft.com/office/drawing/2014/main" id="{71F17638-13BD-EF67-EACC-7E55C61B43FE}"/>
              </a:ext>
            </a:extLst>
          </p:cNvPr>
          <p:cNvSpPr>
            <a:spLocks noChangeAspect="1"/>
          </p:cNvSpPr>
          <p:nvPr/>
        </p:nvSpPr>
        <p:spPr>
          <a:xfrm>
            <a:off x="15087600" y="3304201"/>
            <a:ext cx="3084383" cy="4110228"/>
          </a:xfrm>
          <a:custGeom>
            <a:avLst/>
            <a:gdLst/>
            <a:ahLst/>
            <a:cxnLst/>
            <a:rect l="l" t="t" r="r" b="b"/>
            <a:pathLst>
              <a:path w="3849946" h="5130412">
                <a:moveTo>
                  <a:pt x="0" y="0"/>
                </a:moveTo>
                <a:lnTo>
                  <a:pt x="3849947" y="0"/>
                </a:lnTo>
                <a:lnTo>
                  <a:pt x="3849947" y="5130411"/>
                </a:lnTo>
                <a:lnTo>
                  <a:pt x="0" y="5130411"/>
                </a:lnTo>
                <a:lnTo>
                  <a:pt x="0" y="0"/>
                </a:lnTo>
                <a:close/>
              </a:path>
            </a:pathLst>
          </a:custGeom>
          <a:blipFill>
            <a:blip r:embed="rId4"/>
            <a:stretch>
              <a:fillRect/>
            </a:stretch>
          </a:blipFill>
        </p:spPr>
        <p:txBody>
          <a:bodyPr/>
          <a:lstStyle/>
          <a:p>
            <a:endParaRPr lang="en-GB"/>
          </a:p>
        </p:txBody>
      </p:sp>
      <p:graphicFrame>
        <p:nvGraphicFramePr>
          <p:cNvPr id="7" name="Table 6">
            <a:extLst>
              <a:ext uri="{FF2B5EF4-FFF2-40B4-BE49-F238E27FC236}">
                <a16:creationId xmlns:a16="http://schemas.microsoft.com/office/drawing/2014/main" id="{59E1DA8E-49EB-11DA-AA01-37C0398FD8AA}"/>
              </a:ext>
            </a:extLst>
          </p:cNvPr>
          <p:cNvGraphicFramePr>
            <a:graphicFrameLocks noGrp="1"/>
          </p:cNvGraphicFramePr>
          <p:nvPr>
            <p:extLst>
              <p:ext uri="{D42A27DB-BD31-4B8C-83A1-F6EECF244321}">
                <p14:modId xmlns:p14="http://schemas.microsoft.com/office/powerpoint/2010/main" val="4034837189"/>
              </p:ext>
            </p:extLst>
          </p:nvPr>
        </p:nvGraphicFramePr>
        <p:xfrm>
          <a:off x="1028700" y="2171700"/>
          <a:ext cx="14005112" cy="7387717"/>
        </p:xfrm>
        <a:graphic>
          <a:graphicData uri="http://schemas.openxmlformats.org/drawingml/2006/table">
            <a:tbl>
              <a:tblPr firstRow="1" firstCol="1" bandRow="1"/>
              <a:tblGrid>
                <a:gridCol w="2861150">
                  <a:extLst>
                    <a:ext uri="{9D8B030D-6E8A-4147-A177-3AD203B41FA5}">
                      <a16:colId xmlns:a16="http://schemas.microsoft.com/office/drawing/2014/main" val="3998012936"/>
                    </a:ext>
                  </a:extLst>
                </a:gridCol>
                <a:gridCol w="1424265">
                  <a:extLst>
                    <a:ext uri="{9D8B030D-6E8A-4147-A177-3AD203B41FA5}">
                      <a16:colId xmlns:a16="http://schemas.microsoft.com/office/drawing/2014/main" val="685443276"/>
                    </a:ext>
                  </a:extLst>
                </a:gridCol>
                <a:gridCol w="1035623">
                  <a:extLst>
                    <a:ext uri="{9D8B030D-6E8A-4147-A177-3AD203B41FA5}">
                      <a16:colId xmlns:a16="http://schemas.microsoft.com/office/drawing/2014/main" val="2732595470"/>
                    </a:ext>
                  </a:extLst>
                </a:gridCol>
                <a:gridCol w="1991582">
                  <a:extLst>
                    <a:ext uri="{9D8B030D-6E8A-4147-A177-3AD203B41FA5}">
                      <a16:colId xmlns:a16="http://schemas.microsoft.com/office/drawing/2014/main" val="65017296"/>
                    </a:ext>
                  </a:extLst>
                </a:gridCol>
                <a:gridCol w="1274612">
                  <a:extLst>
                    <a:ext uri="{9D8B030D-6E8A-4147-A177-3AD203B41FA5}">
                      <a16:colId xmlns:a16="http://schemas.microsoft.com/office/drawing/2014/main" val="2208808275"/>
                    </a:ext>
                  </a:extLst>
                </a:gridCol>
                <a:gridCol w="5417880">
                  <a:extLst>
                    <a:ext uri="{9D8B030D-6E8A-4147-A177-3AD203B41FA5}">
                      <a16:colId xmlns:a16="http://schemas.microsoft.com/office/drawing/2014/main" val="288484213"/>
                    </a:ext>
                  </a:extLst>
                </a:gridCol>
              </a:tblGrid>
              <a:tr h="1722399">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24.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SPC to hold Public Workshops  for residents of Southwater Parish to provide their views and input into Climate Change requirements and use these occasions to update attendees.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Meetings to be scheduled  annually in advance of the annual review of the Climate Action Plan.</a:t>
                      </a:r>
                      <a:b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b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Could be a combined event with lectures, speakers, and local climate groups.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1824485">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25.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Climate Change Group visit to local waste and recycling facilities. </a:t>
                      </a:r>
                      <a:br>
                        <a:rPr lang="en-GB" sz="1400" b="0" kern="10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Biffa Brookhurst Wood </a:t>
                      </a:r>
                      <a:br>
                        <a:rPr lang="en-GB" sz="1400" b="0" kern="10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Ford Recycling Centre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rgbClr val="00B050"/>
                          </a:solidFill>
                          <a:effectLst/>
                          <a:latin typeface="Futura" panose="020B0604020202020204"/>
                          <a:ea typeface="Aptos" panose="020B0004020202020204" pitchFamily="34" charset="0"/>
                          <a:cs typeface="Times New Roman" panose="02020603050405020304" pitchFamily="18" charset="0"/>
                        </a:rPr>
                        <a:t>Complete</a:t>
                      </a:r>
                      <a:r>
                        <a:rPr lang="hu-HU" sz="1400" b="0" kern="100">
                          <a:solidFill>
                            <a:srgbClr val="00B050"/>
                          </a:solidFill>
                          <a:effectLst/>
                          <a:latin typeface="Futura" panose="020B0604020202020204"/>
                          <a:ea typeface="Aptos" panose="020B0004020202020204" pitchFamily="34" charset="0"/>
                          <a:cs typeface="Times New Roman" panose="02020603050405020304" pitchFamily="18" charset="0"/>
                        </a:rPr>
                        <a:t>d</a:t>
                      </a:r>
                      <a:endParaRPr lang="en-GB" sz="1400" b="0" kern="100">
                        <a:solidFill>
                          <a:srgbClr val="00B050"/>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 Minor travel expenses incurred.</a:t>
                      </a:r>
                    </a:p>
                    <a:p>
                      <a:pPr algn="ct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To improve knowledge, awareness and understanding of local waste and the recycling process to better inform the Climate Action Plan. Visited Ford Recycling centre on 23rd Oct 2024</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48231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26.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Develop and implement ideas on how we can positively influence waste management/recycling at a personal &amp; local level in Southwater</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872587">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27.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Engage with the 3  primary schools in Southwater to inform and educate on being more climate oriented, encouraging recycling, reducing waste etc.  Investigate the possibility of getting pupils and teachers involved and sharing information via the Parent mail systems.</a:t>
                      </a:r>
                      <a:endParaRPr lang="hu-HU" sz="1400" b="0" kern="100">
                        <a:solidFill>
                          <a:schemeClr val="bg2"/>
                        </a:solidFill>
                        <a:effectLst/>
                        <a:latin typeface="Futura" panose="020B0604020202020204"/>
                        <a:ea typeface="Aptos" panose="020B0004020202020204" pitchFamily="34" charset="0"/>
                        <a:cs typeface="Calibri" panose="020F0502020204030204" pitchFamily="34" charset="0"/>
                      </a:endParaRPr>
                    </a:p>
                    <a:p>
                      <a:pPr>
                        <a:lnSpc>
                          <a:spcPct val="107000"/>
                        </a:lnSpc>
                        <a:spcAft>
                          <a:spcPts val="800"/>
                        </a:spcAft>
                      </a:pP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Pupil numbers (gov.uk website 11</a:t>
                      </a:r>
                      <a:r>
                        <a:rPr lang="en-GB" sz="1400" b="0" kern="100" baseline="30000" dirty="0">
                          <a:solidFill>
                            <a:schemeClr val="bg2"/>
                          </a:solidFill>
                          <a:effectLst/>
                          <a:latin typeface="Futura" panose="020B0604020202020204"/>
                          <a:ea typeface="Aptos" panose="020B0004020202020204" pitchFamily="34" charset="0"/>
                          <a:cs typeface="Calibri" panose="020F0502020204030204" pitchFamily="34" charset="0"/>
                        </a:rPr>
                        <a:t>th</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Nov 2024)</a:t>
                      </a: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a:t>
                      </a: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SIA – 281</a:t>
                      </a: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SJA – 436</a:t>
                      </a: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Castlewood- 201</a:t>
                      </a: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b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b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Councillors to assist in promoting at local schools. Set specific projects.</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C30F6147-5FAC-A397-59CA-7116D467513F}"/>
              </a:ext>
            </a:extLst>
          </p:cNvPr>
          <p:cNvSpPr>
            <a:spLocks noGrp="1"/>
          </p:cNvSpPr>
          <p:nvPr>
            <p:ph type="sldNum" sz="quarter" idx="12"/>
          </p:nvPr>
        </p:nvSpPr>
        <p:spPr>
          <a:xfrm>
            <a:off x="7467600" y="9912393"/>
            <a:ext cx="2133600" cy="365125"/>
          </a:xfrm>
        </p:spPr>
        <p:txBody>
          <a:bodyPr/>
          <a:lstStyle/>
          <a:p>
            <a:pPr algn="ctr"/>
            <a:fld id="{B6F15528-21DE-4FAA-801E-634DDDAF4B2B}" type="slidenum">
              <a:rPr lang="en-US" smtClean="0"/>
              <a:pPr algn="ctr"/>
              <a:t>14</a:t>
            </a:fld>
            <a:endParaRPr lang="en-US"/>
          </a:p>
        </p:txBody>
      </p:sp>
    </p:spTree>
    <p:extLst>
      <p:ext uri="{BB962C8B-B14F-4D97-AF65-F5344CB8AC3E}">
        <p14:creationId xmlns:p14="http://schemas.microsoft.com/office/powerpoint/2010/main" val="51436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TextBox 2"/>
          <p:cNvSpPr txBox="1"/>
          <p:nvPr/>
        </p:nvSpPr>
        <p:spPr>
          <a:xfrm>
            <a:off x="1028700" y="758046"/>
            <a:ext cx="7904888" cy="846386"/>
          </a:xfrm>
          <a:prstGeom prst="rect">
            <a:avLst/>
          </a:prstGeom>
        </p:spPr>
        <p:txBody>
          <a:bodyPr wrap="square" lIns="0" tIns="0" rIns="0" bIns="0" rtlCol="0" anchor="t">
            <a:spAutoFit/>
          </a:bodyPr>
          <a:lstStyle/>
          <a:p>
            <a:r>
              <a:rPr lang="en-US" sz="5500" b="1">
                <a:solidFill>
                  <a:srgbClr val="F8F4D9"/>
                </a:solidFill>
                <a:latin typeface="Futura Bold"/>
                <a:ea typeface="Futura Bold"/>
                <a:cs typeface="Futura Bold"/>
                <a:sym typeface="Futura Bold"/>
              </a:rPr>
              <a:t>Actions</a:t>
            </a:r>
            <a:endParaRPr lang="en-GB" sz="5500"/>
          </a:p>
        </p:txBody>
      </p:sp>
      <p:sp>
        <p:nvSpPr>
          <p:cNvPr id="3" name="Freeform 3"/>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a:spLocks noChangeAspect="1"/>
          </p:cNvSpPr>
          <p:nvPr/>
        </p:nvSpPr>
        <p:spPr>
          <a:xfrm>
            <a:off x="15385666" y="3543300"/>
            <a:ext cx="2881287" cy="3839584"/>
          </a:xfrm>
          <a:custGeom>
            <a:avLst/>
            <a:gdLst/>
            <a:ahLst/>
            <a:cxnLst/>
            <a:rect l="l" t="t" r="r" b="b"/>
            <a:pathLst>
              <a:path w="3849946" h="5130412">
                <a:moveTo>
                  <a:pt x="0" y="0"/>
                </a:moveTo>
                <a:lnTo>
                  <a:pt x="3849947" y="0"/>
                </a:lnTo>
                <a:lnTo>
                  <a:pt x="3849947" y="5130411"/>
                </a:lnTo>
                <a:lnTo>
                  <a:pt x="0" y="5130411"/>
                </a:lnTo>
                <a:lnTo>
                  <a:pt x="0" y="0"/>
                </a:lnTo>
                <a:close/>
              </a:path>
            </a:pathLst>
          </a:custGeom>
          <a:blipFill>
            <a:blip r:embed="rId4"/>
            <a:stretch>
              <a:fillRect/>
            </a:stretch>
          </a:blipFill>
        </p:spPr>
        <p:txBody>
          <a:bodyPr/>
          <a:lstStyle/>
          <a:p>
            <a:endParaRPr lang="en-GB"/>
          </a:p>
        </p:txBody>
      </p:sp>
      <p:graphicFrame>
        <p:nvGraphicFramePr>
          <p:cNvPr id="7" name="Table 6">
            <a:extLst>
              <a:ext uri="{FF2B5EF4-FFF2-40B4-BE49-F238E27FC236}">
                <a16:creationId xmlns:a16="http://schemas.microsoft.com/office/drawing/2014/main" id="{4B4F1B3C-C30D-2E81-81B5-041DAC94D5B7}"/>
              </a:ext>
            </a:extLst>
          </p:cNvPr>
          <p:cNvGraphicFramePr>
            <a:graphicFrameLocks noGrp="1"/>
          </p:cNvGraphicFramePr>
          <p:nvPr>
            <p:extLst>
              <p:ext uri="{D42A27DB-BD31-4B8C-83A1-F6EECF244321}">
                <p14:modId xmlns:p14="http://schemas.microsoft.com/office/powerpoint/2010/main" val="2171570666"/>
              </p:ext>
            </p:extLst>
          </p:nvPr>
        </p:nvGraphicFramePr>
        <p:xfrm>
          <a:off x="1007918" y="2475590"/>
          <a:ext cx="14157512" cy="5715910"/>
        </p:xfrm>
        <a:graphic>
          <a:graphicData uri="http://schemas.openxmlformats.org/drawingml/2006/table">
            <a:tbl>
              <a:tblPr firstRow="1" firstCol="1" bandRow="1"/>
              <a:tblGrid>
                <a:gridCol w="2925731">
                  <a:extLst>
                    <a:ext uri="{9D8B030D-6E8A-4147-A177-3AD203B41FA5}">
                      <a16:colId xmlns:a16="http://schemas.microsoft.com/office/drawing/2014/main" val="3998012936"/>
                    </a:ext>
                  </a:extLst>
                </a:gridCol>
                <a:gridCol w="1401981">
                  <a:extLst>
                    <a:ext uri="{9D8B030D-6E8A-4147-A177-3AD203B41FA5}">
                      <a16:colId xmlns:a16="http://schemas.microsoft.com/office/drawing/2014/main" val="685443276"/>
                    </a:ext>
                  </a:extLst>
                </a:gridCol>
                <a:gridCol w="1447800">
                  <a:extLst>
                    <a:ext uri="{9D8B030D-6E8A-4147-A177-3AD203B41FA5}">
                      <a16:colId xmlns:a16="http://schemas.microsoft.com/office/drawing/2014/main" val="2732595470"/>
                    </a:ext>
                  </a:extLst>
                </a:gridCol>
                <a:gridCol w="1524000">
                  <a:extLst>
                    <a:ext uri="{9D8B030D-6E8A-4147-A177-3AD203B41FA5}">
                      <a16:colId xmlns:a16="http://schemas.microsoft.com/office/drawing/2014/main" val="65017296"/>
                    </a:ext>
                  </a:extLst>
                </a:gridCol>
                <a:gridCol w="1447800">
                  <a:extLst>
                    <a:ext uri="{9D8B030D-6E8A-4147-A177-3AD203B41FA5}">
                      <a16:colId xmlns:a16="http://schemas.microsoft.com/office/drawing/2014/main" val="2208808275"/>
                    </a:ext>
                  </a:extLst>
                </a:gridCol>
                <a:gridCol w="5410200">
                  <a:extLst>
                    <a:ext uri="{9D8B030D-6E8A-4147-A177-3AD203B41FA5}">
                      <a16:colId xmlns:a16="http://schemas.microsoft.com/office/drawing/2014/main" val="288484213"/>
                    </a:ext>
                  </a:extLst>
                </a:gridCol>
              </a:tblGrid>
              <a:tr h="152733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28.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Enable, support and encourage a Repair Café or Men’s Shed in Southwater.</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Menssheds.org.uk offer guidance.</a:t>
                      </a:r>
                      <a:endPar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b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b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In partnership with Shipley Parish.</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1825469">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29.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Promote additional community litter picking days for the Parish.</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US"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 and </a:t>
                      </a:r>
                      <a:r>
                        <a:rPr lang="en-US" sz="1400" b="0" kern="100" dirty="0" err="1">
                          <a:solidFill>
                            <a:schemeClr val="bg2"/>
                          </a:solidFill>
                          <a:effectLst/>
                          <a:latin typeface="Futura" panose="020B0604020202020204"/>
                          <a:ea typeface="Aptos" panose="020B0004020202020204" pitchFamily="34" charset="0"/>
                          <a:cs typeface="Times New Roman" panose="02020603050405020304" pitchFamily="18" charset="0"/>
                        </a:rPr>
                        <a:t>councillors</a:t>
                      </a:r>
                      <a:r>
                        <a:rPr lang="en-US"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As per Council’s approved marketing and engagement budget.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SPC to support and promote litter picking days in cooperation with Southwater Community Partnership and other organisations within the Parish to improve awareness of recycling, encourage ownership of and keeping Southwater tidy.  This is in addition to the litter picking already carried out by SPC employed Litter Wardens.</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26055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30.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Arrange, support and encourage educational talks, presentations on climate change related topics.</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To improve awareness and knowledge on climate change, carbon literacy, and being more sustainable.</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102559">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31.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To support a local Foodbank or Community Fridge</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gn="ct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Community Fridge</a:t>
                      </a: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 already established in Southwater.</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029E269B-3C0E-5697-FA7E-E50452B0F39C}"/>
              </a:ext>
            </a:extLst>
          </p:cNvPr>
          <p:cNvSpPr>
            <a:spLocks noGrp="1"/>
          </p:cNvSpPr>
          <p:nvPr>
            <p:ph type="sldNum" sz="quarter" idx="12"/>
          </p:nvPr>
        </p:nvSpPr>
        <p:spPr>
          <a:xfrm>
            <a:off x="7620000" y="9729830"/>
            <a:ext cx="2133600" cy="365125"/>
          </a:xfrm>
        </p:spPr>
        <p:txBody>
          <a:bodyPr/>
          <a:lstStyle/>
          <a:p>
            <a:pPr algn="ctr"/>
            <a:fld id="{B6F15528-21DE-4FAA-801E-634DDDAF4B2B}" type="slidenum">
              <a:rPr lang="en-US" smtClean="0"/>
              <a:pPr algn="ct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11FF6D29-1EFD-38CF-B7E9-46F8250F4AA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35E23D2-27DF-37D3-5460-231E3736DD3C}"/>
              </a:ext>
            </a:extLst>
          </p:cNvPr>
          <p:cNvSpPr txBox="1"/>
          <p:nvPr/>
        </p:nvSpPr>
        <p:spPr>
          <a:xfrm>
            <a:off x="1006288" y="775975"/>
            <a:ext cx="7904888" cy="846386"/>
          </a:xfrm>
          <a:prstGeom prst="rect">
            <a:avLst/>
          </a:prstGeom>
        </p:spPr>
        <p:txBody>
          <a:bodyPr wrap="square" lIns="0" tIns="0" rIns="0" bIns="0" rtlCol="0" anchor="t">
            <a:spAutoFit/>
          </a:bodyPr>
          <a:lstStyle/>
          <a:p>
            <a:r>
              <a:rPr lang="en-US" sz="5500" b="1">
                <a:solidFill>
                  <a:srgbClr val="F8F4D9"/>
                </a:solidFill>
                <a:latin typeface="Futura Bold"/>
                <a:ea typeface="Futura Bold"/>
                <a:cs typeface="Futura Bold"/>
                <a:sym typeface="Futura Bold"/>
              </a:rPr>
              <a:t>Actions</a:t>
            </a:r>
            <a:endParaRPr lang="en-GB" sz="5500"/>
          </a:p>
        </p:txBody>
      </p:sp>
      <p:sp>
        <p:nvSpPr>
          <p:cNvPr id="3" name="Freeform 3">
            <a:extLst>
              <a:ext uri="{FF2B5EF4-FFF2-40B4-BE49-F238E27FC236}">
                <a16:creationId xmlns:a16="http://schemas.microsoft.com/office/drawing/2014/main" id="{E866FDBC-9F4E-9BE9-36BB-C44C378A4462}"/>
              </a:ext>
            </a:extLst>
          </p:cNvPr>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016CCC94-93A2-8A6A-6336-BD87E8DC9F6F}"/>
              </a:ext>
            </a:extLst>
          </p:cNvPr>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a:extLst>
              <a:ext uri="{FF2B5EF4-FFF2-40B4-BE49-F238E27FC236}">
                <a16:creationId xmlns:a16="http://schemas.microsoft.com/office/drawing/2014/main" id="{45898D25-8F26-A531-B0FC-0F19029D7972}"/>
              </a:ext>
            </a:extLst>
          </p:cNvPr>
          <p:cNvSpPr>
            <a:spLocks noChangeAspect="1"/>
          </p:cNvSpPr>
          <p:nvPr/>
        </p:nvSpPr>
        <p:spPr>
          <a:xfrm>
            <a:off x="15379004" y="3223708"/>
            <a:ext cx="2881287" cy="3839584"/>
          </a:xfrm>
          <a:custGeom>
            <a:avLst/>
            <a:gdLst/>
            <a:ahLst/>
            <a:cxnLst/>
            <a:rect l="l" t="t" r="r" b="b"/>
            <a:pathLst>
              <a:path w="3849946" h="5130412">
                <a:moveTo>
                  <a:pt x="0" y="0"/>
                </a:moveTo>
                <a:lnTo>
                  <a:pt x="3849947" y="0"/>
                </a:lnTo>
                <a:lnTo>
                  <a:pt x="3849947" y="5130411"/>
                </a:lnTo>
                <a:lnTo>
                  <a:pt x="0" y="5130411"/>
                </a:lnTo>
                <a:lnTo>
                  <a:pt x="0" y="0"/>
                </a:lnTo>
                <a:close/>
              </a:path>
            </a:pathLst>
          </a:custGeom>
          <a:blipFill>
            <a:blip r:embed="rId4"/>
            <a:stretch>
              <a:fillRect/>
            </a:stretch>
          </a:blipFill>
        </p:spPr>
        <p:txBody>
          <a:bodyPr/>
          <a:lstStyle/>
          <a:p>
            <a:endParaRPr lang="en-GB"/>
          </a:p>
        </p:txBody>
      </p:sp>
      <p:graphicFrame>
        <p:nvGraphicFramePr>
          <p:cNvPr id="7" name="Table 6">
            <a:extLst>
              <a:ext uri="{FF2B5EF4-FFF2-40B4-BE49-F238E27FC236}">
                <a16:creationId xmlns:a16="http://schemas.microsoft.com/office/drawing/2014/main" id="{ED87BE3C-2620-87B9-F2A4-FB5B8AAFF53A}"/>
              </a:ext>
            </a:extLst>
          </p:cNvPr>
          <p:cNvGraphicFramePr>
            <a:graphicFrameLocks noGrp="1"/>
          </p:cNvGraphicFramePr>
          <p:nvPr>
            <p:extLst>
              <p:ext uri="{D42A27DB-BD31-4B8C-83A1-F6EECF244321}">
                <p14:modId xmlns:p14="http://schemas.microsoft.com/office/powerpoint/2010/main" val="3819774133"/>
              </p:ext>
            </p:extLst>
          </p:nvPr>
        </p:nvGraphicFramePr>
        <p:xfrm>
          <a:off x="1006288" y="2236985"/>
          <a:ext cx="14233711" cy="6515032"/>
        </p:xfrm>
        <a:graphic>
          <a:graphicData uri="http://schemas.openxmlformats.org/drawingml/2006/table">
            <a:tbl>
              <a:tblPr firstRow="1" firstCol="1" bandRow="1"/>
              <a:tblGrid>
                <a:gridCol w="3032312">
                  <a:extLst>
                    <a:ext uri="{9D8B030D-6E8A-4147-A177-3AD203B41FA5}">
                      <a16:colId xmlns:a16="http://schemas.microsoft.com/office/drawing/2014/main" val="3998012936"/>
                    </a:ext>
                  </a:extLst>
                </a:gridCol>
                <a:gridCol w="1371600">
                  <a:extLst>
                    <a:ext uri="{9D8B030D-6E8A-4147-A177-3AD203B41FA5}">
                      <a16:colId xmlns:a16="http://schemas.microsoft.com/office/drawing/2014/main" val="685443276"/>
                    </a:ext>
                  </a:extLst>
                </a:gridCol>
                <a:gridCol w="1143000">
                  <a:extLst>
                    <a:ext uri="{9D8B030D-6E8A-4147-A177-3AD203B41FA5}">
                      <a16:colId xmlns:a16="http://schemas.microsoft.com/office/drawing/2014/main" val="2732595470"/>
                    </a:ext>
                  </a:extLst>
                </a:gridCol>
                <a:gridCol w="1524000">
                  <a:extLst>
                    <a:ext uri="{9D8B030D-6E8A-4147-A177-3AD203B41FA5}">
                      <a16:colId xmlns:a16="http://schemas.microsoft.com/office/drawing/2014/main" val="65017296"/>
                    </a:ext>
                  </a:extLst>
                </a:gridCol>
                <a:gridCol w="1447800">
                  <a:extLst>
                    <a:ext uri="{9D8B030D-6E8A-4147-A177-3AD203B41FA5}">
                      <a16:colId xmlns:a16="http://schemas.microsoft.com/office/drawing/2014/main" val="2208808275"/>
                    </a:ext>
                  </a:extLst>
                </a:gridCol>
                <a:gridCol w="5714999">
                  <a:extLst>
                    <a:ext uri="{9D8B030D-6E8A-4147-A177-3AD203B41FA5}">
                      <a16:colId xmlns:a16="http://schemas.microsoft.com/office/drawing/2014/main" val="288484213"/>
                    </a:ext>
                  </a:extLst>
                </a:gridCol>
              </a:tblGrid>
              <a:tr h="1124271">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32. </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To encourage residents to grow their own food produce through provision of allotments</a:t>
                      </a:r>
                      <a:r>
                        <a:rPr lang="hu-HU" sz="1400" b="0" kern="100">
                          <a:solidFill>
                            <a:schemeClr val="bg2"/>
                          </a:solidFill>
                          <a:effectLst/>
                          <a:latin typeface="Futura" panose="020B0604020202020204"/>
                          <a:ea typeface="Aptos" panose="020B0004020202020204" pitchFamily="34" charset="0"/>
                          <a:cs typeface="Calibri" panose="020F0502020204030204" pitchFamily="34"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SPC provides </a:t>
                      </a:r>
                      <a:r>
                        <a:rPr lang="en-GB" sz="1400" b="0" kern="100" err="1">
                          <a:solidFill>
                            <a:schemeClr val="bg2"/>
                          </a:solidFill>
                          <a:effectLst/>
                          <a:latin typeface="Futura" panose="020B0604020202020204"/>
                          <a:ea typeface="Aptos" panose="020B0004020202020204" pitchFamily="34" charset="0"/>
                          <a:cs typeface="Calibri" panose="020F0502020204030204" pitchFamily="34" charset="0"/>
                        </a:rPr>
                        <a:t>Easteds</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Allotments working in partnership with </a:t>
                      </a:r>
                      <a:r>
                        <a:rPr lang="en-GB" sz="1400" b="0" kern="100" err="1">
                          <a:solidFill>
                            <a:schemeClr val="bg2"/>
                          </a:solidFill>
                          <a:effectLst/>
                          <a:latin typeface="Futura" panose="020B0604020202020204"/>
                          <a:ea typeface="Aptos" panose="020B0004020202020204" pitchFamily="34" charset="0"/>
                          <a:cs typeface="Calibri" panose="020F0502020204030204" pitchFamily="34" charset="0"/>
                        </a:rPr>
                        <a:t>Easteds</a:t>
                      </a:r>
                      <a:r>
                        <a:rPr lang="en-GB" sz="1400" b="0" kern="100">
                          <a:solidFill>
                            <a:schemeClr val="bg2"/>
                          </a:solidFill>
                          <a:effectLst/>
                          <a:latin typeface="Futura" panose="020B0604020202020204"/>
                          <a:ea typeface="Aptos" panose="020B0004020202020204" pitchFamily="34" charset="0"/>
                          <a:cs typeface="Calibri" panose="020F0502020204030204" pitchFamily="34" charset="0"/>
                        </a:rPr>
                        <a:t> Allotment Association.</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963962322"/>
                  </a:ext>
                </a:extLst>
              </a:tr>
              <a:tr h="1271646">
                <a:tc>
                  <a:txBody>
                    <a:bodyPr/>
                    <a:lstStyle/>
                    <a:p>
                      <a:pPr>
                        <a:lnSpc>
                          <a:spcPct val="107000"/>
                        </a:lnSpc>
                        <a:spcAft>
                          <a:spcPts val="800"/>
                        </a:spcAft>
                      </a:pPr>
                      <a:r>
                        <a:rPr lang="hu-HU" sz="1400" b="1" kern="1200" dirty="0">
                          <a:solidFill>
                            <a:schemeClr val="bg2"/>
                          </a:solidFill>
                          <a:effectLst/>
                          <a:latin typeface="Futura" panose="020B0604020202020204"/>
                          <a:ea typeface="+mn-ea"/>
                          <a:cs typeface="+mn-cs"/>
                        </a:rPr>
                        <a:t>33. </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Carry out feasibility study to explore and investigate the possibility of expanding </a:t>
                      </a:r>
                      <a:r>
                        <a:rPr lang="en-GB" sz="1400" b="0" kern="100" dirty="0" err="1">
                          <a:solidFill>
                            <a:schemeClr val="bg2"/>
                          </a:solidFill>
                          <a:effectLst/>
                          <a:latin typeface="Futura" panose="020B0604020202020204"/>
                          <a:ea typeface="Aptos" panose="020B0004020202020204" pitchFamily="34" charset="0"/>
                          <a:cs typeface="Calibri" panose="020F0502020204030204" pitchFamily="34" charset="0"/>
                        </a:rPr>
                        <a:t>Easteds</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Allotments to provide more plots</a:t>
                      </a:r>
                      <a:r>
                        <a:rPr lang="hu-HU" sz="1400" b="0" kern="100" dirty="0">
                          <a:solidFill>
                            <a:schemeClr val="bg2"/>
                          </a:solidFill>
                          <a:effectLst/>
                          <a:latin typeface="Futura" panose="020B0604020202020204"/>
                          <a:ea typeface="Aptos" panose="020B0004020202020204" pitchFamily="34" charset="0"/>
                          <a:cs typeface="Calibri" panose="020F0502020204030204" pitchFamily="34" charset="0"/>
                        </a:rPr>
                        <a:t>.</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Medium</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Partnership</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Cited in SPC Business Plan 2024-29</a:t>
                      </a: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To be carried out in consultation with </a:t>
                      </a:r>
                      <a:r>
                        <a:rPr lang="en-GB" sz="1400" b="0" kern="100" dirty="0" err="1">
                          <a:solidFill>
                            <a:schemeClr val="bg2"/>
                          </a:solidFill>
                          <a:effectLst/>
                          <a:latin typeface="Futura" panose="020B0604020202020204"/>
                          <a:ea typeface="Aptos" panose="020B0004020202020204" pitchFamily="34" charset="0"/>
                          <a:cs typeface="Calibri" panose="020F0502020204030204" pitchFamily="34" charset="0"/>
                        </a:rPr>
                        <a:t>Easteds</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Allotment Association</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1635935"/>
                  </a:ext>
                </a:extLst>
              </a:tr>
              <a:tr h="160653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400" b="1" kern="1200" dirty="0">
                          <a:solidFill>
                            <a:schemeClr val="bg2"/>
                          </a:solidFill>
                          <a:effectLst/>
                          <a:latin typeface="Futura" panose="020B0604020202020204"/>
                          <a:ea typeface="+mn-ea"/>
                          <a:cs typeface="+mn-cs"/>
                        </a:rPr>
                        <a:t>34. </a:t>
                      </a:r>
                      <a:r>
                        <a:rPr lang="hu-HU" sz="1400" b="0" dirty="0">
                          <a:solidFill>
                            <a:schemeClr val="bg2"/>
                          </a:solidFill>
                          <a:latin typeface="Futura" panose="020B0604020202020204" charset="0"/>
                          <a:ea typeface="Futura"/>
                          <a:cs typeface="Futura"/>
                          <a:sym typeface="Futura"/>
                        </a:rPr>
                        <a:t>We will continue to work closely with Horsham District’s </a:t>
                      </a:r>
                      <a:r>
                        <a:rPr lang="en-GB" sz="1400" b="0" dirty="0">
                          <a:solidFill>
                            <a:schemeClr val="bg2"/>
                          </a:solidFill>
                          <a:latin typeface="Futura" panose="020B0604020202020204" charset="0"/>
                          <a:ea typeface="Futura"/>
                          <a:cs typeface="Futura"/>
                          <a:sym typeface="Futura"/>
                        </a:rPr>
                        <a:t>‘</a:t>
                      </a:r>
                      <a:r>
                        <a:rPr lang="en-US" sz="1400" b="0" i="1" dirty="0">
                          <a:solidFill>
                            <a:schemeClr val="bg2"/>
                          </a:solidFill>
                          <a:latin typeface="Futura" panose="020B0604020202020204" charset="0"/>
                          <a:ea typeface="Futura"/>
                          <a:cs typeface="Futura"/>
                          <a:sym typeface="Futura"/>
                        </a:rPr>
                        <a:t>Parish and </a:t>
                      </a:r>
                      <a:r>
                        <a:rPr lang="en-US" sz="1400" b="0" i="1" dirty="0" err="1">
                          <a:solidFill>
                            <a:schemeClr val="bg2"/>
                          </a:solidFill>
                          <a:latin typeface="Futura" panose="020B0604020202020204" charset="0"/>
                          <a:ea typeface="Futura"/>
                          <a:cs typeface="Futura"/>
                          <a:sym typeface="Futura"/>
                        </a:rPr>
                        <a:t>Neighbourhood</a:t>
                      </a:r>
                      <a:r>
                        <a:rPr lang="en-US" sz="1400" b="0" i="1" dirty="0">
                          <a:solidFill>
                            <a:schemeClr val="bg2"/>
                          </a:solidFill>
                          <a:latin typeface="Futura" panose="020B0604020202020204" charset="0"/>
                          <a:ea typeface="Futura"/>
                          <a:cs typeface="Futura"/>
                          <a:sym typeface="Futura"/>
                        </a:rPr>
                        <a:t> Council Climate Action Group</a:t>
                      </a:r>
                      <a:r>
                        <a:rPr lang="en-US" sz="1400" b="0" dirty="0">
                          <a:solidFill>
                            <a:schemeClr val="bg2"/>
                          </a:solidFill>
                          <a:latin typeface="Futura" panose="020B0604020202020204" charset="0"/>
                          <a:ea typeface="Futura"/>
                          <a:cs typeface="Futura"/>
                          <a:sym typeface="Futura"/>
                        </a:rPr>
                        <a:t>’</a:t>
                      </a:r>
                      <a:r>
                        <a:rPr lang="hu-HU" sz="1400" b="0" dirty="0">
                          <a:solidFill>
                            <a:schemeClr val="bg2"/>
                          </a:solidFill>
                          <a:latin typeface="Futura" panose="020B0604020202020204" charset="0"/>
                          <a:ea typeface="Futura"/>
                          <a:cs typeface="Futura"/>
                          <a:sym typeface="Futura"/>
                        </a:rPr>
                        <a:t>, </a:t>
                      </a:r>
                      <a:r>
                        <a:rPr lang="en-GB" sz="1400" b="0" dirty="0">
                          <a:solidFill>
                            <a:schemeClr val="bg2"/>
                          </a:solidFill>
                          <a:latin typeface="Futura" panose="020B0604020202020204" charset="0"/>
                          <a:ea typeface="Futura"/>
                          <a:cs typeface="Futura"/>
                          <a:sym typeface="Futura"/>
                        </a:rPr>
                        <a:t>‘</a:t>
                      </a:r>
                      <a:r>
                        <a:rPr lang="hu-HU" sz="1400" b="0" i="1" dirty="0">
                          <a:solidFill>
                            <a:schemeClr val="bg2"/>
                          </a:solidFill>
                          <a:latin typeface="Futura" panose="020B0604020202020204" charset="0"/>
                          <a:ea typeface="Futura"/>
                          <a:cs typeface="Futura"/>
                          <a:sym typeface="Futura"/>
                        </a:rPr>
                        <a:t>Horsham Green Spaces Forum</a:t>
                      </a:r>
                      <a:r>
                        <a:rPr lang="en-GB" sz="1400" b="0" i="1" dirty="0">
                          <a:solidFill>
                            <a:schemeClr val="bg2"/>
                          </a:solidFill>
                          <a:latin typeface="Futura" panose="020B0604020202020204" charset="0"/>
                          <a:ea typeface="Futura"/>
                          <a:cs typeface="Futura"/>
                          <a:sym typeface="Futura"/>
                        </a:rPr>
                        <a:t>’</a:t>
                      </a:r>
                      <a:r>
                        <a:rPr lang="hu-HU" sz="1400" b="0" i="1" dirty="0">
                          <a:solidFill>
                            <a:schemeClr val="bg2"/>
                          </a:solidFill>
                          <a:latin typeface="Futura" panose="020B0604020202020204" charset="0"/>
                          <a:ea typeface="Futura"/>
                          <a:cs typeface="Futura"/>
                          <a:sym typeface="Futura"/>
                        </a:rPr>
                        <a:t> </a:t>
                      </a:r>
                      <a:r>
                        <a:rPr lang="hu-HU" sz="1400" b="0" dirty="0">
                          <a:solidFill>
                            <a:schemeClr val="bg2"/>
                          </a:solidFill>
                          <a:latin typeface="Futura" panose="020B0604020202020204" charset="0"/>
                          <a:ea typeface="Futura"/>
                          <a:cs typeface="Futura"/>
                          <a:sym typeface="Futura"/>
                        </a:rPr>
                        <a:t>and local climate focused groups and organisations.</a:t>
                      </a:r>
                      <a:endParaRPr lang="en-US" sz="1400" b="0" dirty="0">
                        <a:solidFill>
                          <a:schemeClr val="bg2"/>
                        </a:solidFill>
                        <a:latin typeface="Futura" panose="020B0604020202020204" charset="0"/>
                        <a:ea typeface="Futura"/>
                        <a:cs typeface="Futura"/>
                        <a:sym typeface="Futura"/>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b="0" kern="100" dirty="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rPr>
                        <a:t>Ongoing Commitment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Long</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As per staffing.</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dirty="0">
                          <a:solidFill>
                            <a:schemeClr val="tx1"/>
                          </a:solidFill>
                          <a:effectLst/>
                          <a:latin typeface="Futura" panose="020B0604020202020204"/>
                          <a:ea typeface="Aptos" panose="020B0004020202020204" pitchFamily="34" charset="0"/>
                          <a:cs typeface="Times New Roman" panose="02020603050405020304" pitchFamily="18" charset="0"/>
                        </a:rPr>
                        <a:t>Partnership</a:t>
                      </a:r>
                      <a:endParaRPr lang="en-GB" sz="1400" b="0" kern="100" dirty="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909311056"/>
                  </a:ext>
                </a:extLst>
              </a:tr>
              <a:tr h="1062318">
                <a:tc>
                  <a:txBody>
                    <a:bodyPr/>
                    <a:lstStyle/>
                    <a:p>
                      <a:pPr>
                        <a:lnSpc>
                          <a:spcPct val="107000"/>
                        </a:lnSpc>
                        <a:spcAft>
                          <a:spcPts val="800"/>
                        </a:spcAft>
                      </a:pPr>
                      <a:r>
                        <a:rPr lang="hu-HU" sz="1400" b="1" kern="1200" dirty="0">
                          <a:solidFill>
                            <a:schemeClr val="bg2"/>
                          </a:solidFill>
                          <a:effectLst/>
                          <a:latin typeface="Futura" panose="020B0604020202020204"/>
                          <a:ea typeface="+mn-ea"/>
                          <a:cs typeface="+mn-cs"/>
                        </a:rPr>
                        <a:t>35. </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Lobby HDC* for recycling bins in </a:t>
                      </a:r>
                      <a:r>
                        <a:rPr lang="en-GB" sz="1400" b="0" kern="100" dirty="0" err="1">
                          <a:solidFill>
                            <a:schemeClr val="bg2"/>
                          </a:solidFill>
                          <a:effectLst/>
                          <a:latin typeface="Futura" panose="020B0604020202020204"/>
                          <a:ea typeface="Aptos" panose="020B0004020202020204" pitchFamily="34" charset="0"/>
                          <a:cs typeface="Calibri" panose="020F0502020204030204" pitchFamily="34" charset="0"/>
                        </a:rPr>
                        <a:t>Lintot</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Square to increase recycling and reduce general refuse waste.</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Completed</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Paid by HDC</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tx1"/>
                          </a:solidFill>
                          <a:effectLst/>
                          <a:latin typeface="Futura" panose="020B0604020202020204"/>
                          <a:ea typeface="Aptos" panose="020B0004020202020204" pitchFamily="34" charset="0"/>
                          <a:cs typeface="Times New Roman" panose="02020603050405020304" pitchFamily="18" charset="0"/>
                        </a:rPr>
                        <a:t>Lobby</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rgbClr val="FFFF99"/>
                    </a:solidFill>
                  </a:tcPr>
                </a:tc>
                <a:tc>
                  <a:txBody>
                    <a:bodyPr/>
                    <a:lstStyle/>
                    <a:p>
                      <a:pP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Succesfully lobbied HDC to install two recycling bins in Lintot Square on the 14th November 2024.</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endParaRPr lang="hu-HU"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743972632"/>
                  </a:ext>
                </a:extLst>
              </a:tr>
              <a:tr h="1422160">
                <a:tc>
                  <a:txBody>
                    <a:bodyPr/>
                    <a:lstStyle/>
                    <a:p>
                      <a:pPr>
                        <a:lnSpc>
                          <a:spcPct val="107000"/>
                        </a:lnSpc>
                        <a:spcAft>
                          <a:spcPts val="800"/>
                        </a:spcAft>
                      </a:pPr>
                      <a:r>
                        <a:rPr lang="hu-HU" sz="1400" b="1" kern="1200" dirty="0">
                          <a:solidFill>
                            <a:schemeClr val="bg2"/>
                          </a:solidFill>
                          <a:effectLst/>
                          <a:latin typeface="Futura" panose="020B0604020202020204"/>
                          <a:ea typeface="+mn-ea"/>
                          <a:cs typeface="+mn-cs"/>
                        </a:rPr>
                        <a:t>36. </a:t>
                      </a: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Engage with WSCC, HDC, Building Developers and Southwater Ghyll CIO to provide EV Charging points within Southwater</a:t>
                      </a:r>
                      <a:r>
                        <a:rPr lang="hu-HU" sz="1400" b="0" kern="100" dirty="0">
                          <a:solidFill>
                            <a:schemeClr val="bg2"/>
                          </a:solidFill>
                          <a:effectLst/>
                          <a:latin typeface="Futura" panose="020B0604020202020204"/>
                          <a:ea typeface="Aptos" panose="020B0004020202020204" pitchFamily="34" charset="0"/>
                          <a:cs typeface="Calibri" panose="020F0502020204030204" pitchFamily="34" charset="0"/>
                        </a:rPr>
                        <a: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Not Started</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Long</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tx1"/>
                          </a:solidFill>
                          <a:effectLst/>
                          <a:latin typeface="Futura" panose="020B0604020202020204"/>
                          <a:ea typeface="Aptos" panose="020B0004020202020204" pitchFamily="34" charset="0"/>
                          <a:cs typeface="Times New Roman" panose="02020603050405020304" pitchFamily="18" charset="0"/>
                        </a:rPr>
                        <a:t>Lobby</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rgbClr val="FFFF99"/>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rPr>
                        <a:t>Cited in SPC Business Plan 2024-29</a:t>
                      </a:r>
                      <a:r>
                        <a:rPr lang="hu-HU" sz="1400" b="0" kern="100" dirty="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02202697"/>
                  </a:ext>
                </a:extLst>
              </a:tr>
            </a:tbl>
          </a:graphicData>
        </a:graphic>
      </p:graphicFrame>
      <p:sp>
        <p:nvSpPr>
          <p:cNvPr id="9" name="Slide Number Placeholder 8">
            <a:extLst>
              <a:ext uri="{FF2B5EF4-FFF2-40B4-BE49-F238E27FC236}">
                <a16:creationId xmlns:a16="http://schemas.microsoft.com/office/drawing/2014/main" id="{B1AF1F25-071C-A877-3A44-6C17E4FA3DF1}"/>
              </a:ext>
            </a:extLst>
          </p:cNvPr>
          <p:cNvSpPr>
            <a:spLocks noGrp="1"/>
          </p:cNvSpPr>
          <p:nvPr>
            <p:ph type="sldNum" sz="quarter" idx="12"/>
          </p:nvPr>
        </p:nvSpPr>
        <p:spPr>
          <a:xfrm>
            <a:off x="7543800" y="9729830"/>
            <a:ext cx="2133600" cy="365125"/>
          </a:xfrm>
        </p:spPr>
        <p:txBody>
          <a:bodyPr/>
          <a:lstStyle/>
          <a:p>
            <a:pPr algn="ctr"/>
            <a:fld id="{B6F15528-21DE-4FAA-801E-634DDDAF4B2B}" type="slidenum">
              <a:rPr lang="en-US" smtClean="0"/>
              <a:pPr algn="ctr"/>
              <a:t>16</a:t>
            </a:fld>
            <a:endParaRPr lang="en-US"/>
          </a:p>
        </p:txBody>
      </p:sp>
    </p:spTree>
    <p:extLst>
      <p:ext uri="{BB962C8B-B14F-4D97-AF65-F5344CB8AC3E}">
        <p14:creationId xmlns:p14="http://schemas.microsoft.com/office/powerpoint/2010/main" val="237771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973AC9B7-98D1-E4E3-017C-EFA85694444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283731-C85F-FE04-FE1B-4FB6F1F6E0ED}"/>
              </a:ext>
            </a:extLst>
          </p:cNvPr>
          <p:cNvSpPr txBox="1"/>
          <p:nvPr/>
        </p:nvSpPr>
        <p:spPr>
          <a:xfrm>
            <a:off x="1006288" y="775975"/>
            <a:ext cx="7904888" cy="846386"/>
          </a:xfrm>
          <a:prstGeom prst="rect">
            <a:avLst/>
          </a:prstGeom>
        </p:spPr>
        <p:txBody>
          <a:bodyPr wrap="square" lIns="0" tIns="0" rIns="0" bIns="0" rtlCol="0" anchor="t">
            <a:spAutoFit/>
          </a:bodyPr>
          <a:lstStyle/>
          <a:p>
            <a:r>
              <a:rPr lang="en-US" sz="5500" b="1">
                <a:solidFill>
                  <a:srgbClr val="F8F4D9"/>
                </a:solidFill>
                <a:latin typeface="Futura Bold"/>
                <a:ea typeface="Futura Bold"/>
                <a:cs typeface="Futura Bold"/>
                <a:sym typeface="Futura Bold"/>
              </a:rPr>
              <a:t>Actions</a:t>
            </a:r>
            <a:endParaRPr lang="en-GB" sz="5500"/>
          </a:p>
        </p:txBody>
      </p:sp>
      <p:sp>
        <p:nvSpPr>
          <p:cNvPr id="3" name="Freeform 3">
            <a:extLst>
              <a:ext uri="{FF2B5EF4-FFF2-40B4-BE49-F238E27FC236}">
                <a16:creationId xmlns:a16="http://schemas.microsoft.com/office/drawing/2014/main" id="{0D87DE21-D9C2-9B7C-1350-B8014B3FAB48}"/>
              </a:ext>
            </a:extLst>
          </p:cNvPr>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9F00DF6C-D62A-5105-7DE5-C14A7C6C9493}"/>
              </a:ext>
            </a:extLst>
          </p:cNvPr>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a:extLst>
              <a:ext uri="{FF2B5EF4-FFF2-40B4-BE49-F238E27FC236}">
                <a16:creationId xmlns:a16="http://schemas.microsoft.com/office/drawing/2014/main" id="{BCCF0D58-C785-485A-B8F6-60BA5F227206}"/>
              </a:ext>
            </a:extLst>
          </p:cNvPr>
          <p:cNvSpPr>
            <a:spLocks noChangeAspect="1"/>
          </p:cNvSpPr>
          <p:nvPr/>
        </p:nvSpPr>
        <p:spPr>
          <a:xfrm>
            <a:off x="13796683" y="4610129"/>
            <a:ext cx="3731559" cy="4972651"/>
          </a:xfrm>
          <a:custGeom>
            <a:avLst/>
            <a:gdLst/>
            <a:ahLst/>
            <a:cxnLst/>
            <a:rect l="l" t="t" r="r" b="b"/>
            <a:pathLst>
              <a:path w="3849946" h="5130412">
                <a:moveTo>
                  <a:pt x="0" y="0"/>
                </a:moveTo>
                <a:lnTo>
                  <a:pt x="3849947" y="0"/>
                </a:lnTo>
                <a:lnTo>
                  <a:pt x="3849947" y="5130411"/>
                </a:lnTo>
                <a:lnTo>
                  <a:pt x="0" y="5130411"/>
                </a:lnTo>
                <a:lnTo>
                  <a:pt x="0" y="0"/>
                </a:lnTo>
                <a:close/>
              </a:path>
            </a:pathLst>
          </a:custGeom>
          <a:blipFill>
            <a:blip r:embed="rId4"/>
            <a:stretch>
              <a:fillRect/>
            </a:stretch>
          </a:blipFill>
        </p:spPr>
        <p:txBody>
          <a:bodyPr/>
          <a:lstStyle/>
          <a:p>
            <a:endParaRPr lang="en-GB"/>
          </a:p>
        </p:txBody>
      </p:sp>
      <p:graphicFrame>
        <p:nvGraphicFramePr>
          <p:cNvPr id="7" name="Table 6">
            <a:extLst>
              <a:ext uri="{FF2B5EF4-FFF2-40B4-BE49-F238E27FC236}">
                <a16:creationId xmlns:a16="http://schemas.microsoft.com/office/drawing/2014/main" id="{3FB29072-5EF9-1D1F-0900-8A276C80EB21}"/>
              </a:ext>
            </a:extLst>
          </p:cNvPr>
          <p:cNvGraphicFramePr>
            <a:graphicFrameLocks noGrp="1"/>
          </p:cNvGraphicFramePr>
          <p:nvPr>
            <p:extLst>
              <p:ext uri="{D42A27DB-BD31-4B8C-83A1-F6EECF244321}">
                <p14:modId xmlns:p14="http://schemas.microsoft.com/office/powerpoint/2010/main" val="3750420817"/>
              </p:ext>
            </p:extLst>
          </p:nvPr>
        </p:nvGraphicFramePr>
        <p:xfrm>
          <a:off x="1006288" y="2236985"/>
          <a:ext cx="14233711" cy="2200544"/>
        </p:xfrm>
        <a:graphic>
          <a:graphicData uri="http://schemas.openxmlformats.org/drawingml/2006/table">
            <a:tbl>
              <a:tblPr firstRow="1" firstCol="1" bandRow="1"/>
              <a:tblGrid>
                <a:gridCol w="3032312">
                  <a:extLst>
                    <a:ext uri="{9D8B030D-6E8A-4147-A177-3AD203B41FA5}">
                      <a16:colId xmlns:a16="http://schemas.microsoft.com/office/drawing/2014/main" val="3998012936"/>
                    </a:ext>
                  </a:extLst>
                </a:gridCol>
                <a:gridCol w="1371600">
                  <a:extLst>
                    <a:ext uri="{9D8B030D-6E8A-4147-A177-3AD203B41FA5}">
                      <a16:colId xmlns:a16="http://schemas.microsoft.com/office/drawing/2014/main" val="685443276"/>
                    </a:ext>
                  </a:extLst>
                </a:gridCol>
                <a:gridCol w="1143000">
                  <a:extLst>
                    <a:ext uri="{9D8B030D-6E8A-4147-A177-3AD203B41FA5}">
                      <a16:colId xmlns:a16="http://schemas.microsoft.com/office/drawing/2014/main" val="2732595470"/>
                    </a:ext>
                  </a:extLst>
                </a:gridCol>
                <a:gridCol w="1524000">
                  <a:extLst>
                    <a:ext uri="{9D8B030D-6E8A-4147-A177-3AD203B41FA5}">
                      <a16:colId xmlns:a16="http://schemas.microsoft.com/office/drawing/2014/main" val="65017296"/>
                    </a:ext>
                  </a:extLst>
                </a:gridCol>
                <a:gridCol w="1447800">
                  <a:extLst>
                    <a:ext uri="{9D8B030D-6E8A-4147-A177-3AD203B41FA5}">
                      <a16:colId xmlns:a16="http://schemas.microsoft.com/office/drawing/2014/main" val="2208808275"/>
                    </a:ext>
                  </a:extLst>
                </a:gridCol>
                <a:gridCol w="5714999">
                  <a:extLst>
                    <a:ext uri="{9D8B030D-6E8A-4147-A177-3AD203B41FA5}">
                      <a16:colId xmlns:a16="http://schemas.microsoft.com/office/drawing/2014/main" val="288484213"/>
                    </a:ext>
                  </a:extLst>
                </a:gridCol>
              </a:tblGrid>
              <a:tr h="2200544">
                <a:tc>
                  <a:txBody>
                    <a:bodyPr/>
                    <a:lstStyle/>
                    <a:p>
                      <a:pPr>
                        <a:lnSpc>
                          <a:spcPct val="107000"/>
                        </a:lnSpc>
                        <a:spcAft>
                          <a:spcPts val="800"/>
                        </a:spcAft>
                      </a:pPr>
                      <a:r>
                        <a:rPr lang="hu-HU" sz="1400" b="1" kern="1200" dirty="0">
                          <a:solidFill>
                            <a:schemeClr val="bg2"/>
                          </a:solidFill>
                          <a:effectLst/>
                          <a:latin typeface="Futura" panose="020B0604020202020204" charset="0"/>
                          <a:ea typeface="+mn-ea"/>
                          <a:cs typeface="+mn-cs"/>
                        </a:rPr>
                        <a:t>37. </a:t>
                      </a:r>
                      <a:r>
                        <a:rPr lang="hu-HU" sz="1400" b="0" kern="1200" dirty="0">
                          <a:solidFill>
                            <a:schemeClr val="bg2"/>
                          </a:solidFill>
                          <a:effectLst/>
                          <a:latin typeface="Futura" panose="020B0604020202020204" charset="0"/>
                          <a:ea typeface="+mn-ea"/>
                          <a:cs typeface="+mn-cs"/>
                        </a:rPr>
                        <a:t>L</a:t>
                      </a:r>
                      <a:r>
                        <a:rPr lang="en-US" sz="1400" dirty="0" err="1">
                          <a:solidFill>
                            <a:schemeClr val="bg2"/>
                          </a:solidFill>
                          <a:latin typeface="Futura" panose="020B0604020202020204" charset="0"/>
                        </a:rPr>
                        <a:t>obbying</a:t>
                      </a:r>
                      <a:r>
                        <a:rPr lang="en-US" sz="1400" dirty="0">
                          <a:solidFill>
                            <a:schemeClr val="bg2"/>
                          </a:solidFill>
                          <a:latin typeface="Futura" panose="020B0604020202020204" charset="0"/>
                        </a:rPr>
                        <a:t> W</a:t>
                      </a:r>
                      <a:r>
                        <a:rPr lang="hu-HU" sz="1400" dirty="0">
                          <a:solidFill>
                            <a:schemeClr val="bg2"/>
                          </a:solidFill>
                          <a:latin typeface="Futura" panose="020B0604020202020204" charset="0"/>
                        </a:rPr>
                        <a:t>est Sussex County Council </a:t>
                      </a:r>
                      <a:r>
                        <a:rPr lang="en-US" sz="1400" dirty="0">
                          <a:solidFill>
                            <a:schemeClr val="bg2"/>
                          </a:solidFill>
                          <a:latin typeface="Futura" panose="020B0604020202020204" charset="0"/>
                        </a:rPr>
                        <a:t>Highways for reduced speed limits in Southwater</a:t>
                      </a:r>
                      <a:r>
                        <a:rPr lang="hu-HU" sz="1400" dirty="0">
                          <a:solidFill>
                            <a:schemeClr val="bg2"/>
                          </a:solidFill>
                          <a:latin typeface="Futura" panose="020B0604020202020204" charset="0"/>
                        </a:rPr>
                        <a:t> Parish</a:t>
                      </a:r>
                      <a:r>
                        <a:rPr lang="en-US" sz="1400" dirty="0">
                          <a:solidFill>
                            <a:schemeClr val="bg2"/>
                          </a:solidFill>
                          <a:latin typeface="Futura" panose="020B0604020202020204" charset="0"/>
                        </a:rPr>
                        <a:t> in relation to decreasing nitrous oxide and</a:t>
                      </a:r>
                      <a:r>
                        <a:rPr lang="hu-HU" sz="1400" dirty="0">
                          <a:solidFill>
                            <a:schemeClr val="bg2"/>
                          </a:solidFill>
                          <a:latin typeface="Futura" panose="020B0604020202020204" charset="0"/>
                        </a:rPr>
                        <a:t> carbon dioxide emmissions.</a:t>
                      </a:r>
                      <a:endParaRPr lang="en-GB" sz="1400" b="1"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charset="0"/>
                          <a:ea typeface="Aptos" panose="020B0004020202020204" pitchFamily="34" charset="0"/>
                          <a:cs typeface="Times New Roman" panose="02020603050405020304" pitchFamily="18" charset="0"/>
                        </a:rPr>
                        <a:t>Not Started</a:t>
                      </a:r>
                      <a:endParaRPr lang="en-GB" sz="14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Medium</a:t>
                      </a:r>
                      <a:endParaRPr lang="en-GB" sz="14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charset="0"/>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charset="0"/>
                          <a:ea typeface="Aptos" panose="020B0004020202020204" pitchFamily="34" charset="0"/>
                          <a:cs typeface="Times New Roman" panose="02020603050405020304" pitchFamily="18" charset="0"/>
                        </a:rPr>
                        <a:t>.</a:t>
                      </a:r>
                      <a:endParaRPr lang="en-GB" sz="14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dirty="0">
                          <a:solidFill>
                            <a:schemeClr val="tx1"/>
                          </a:solidFill>
                          <a:effectLst/>
                          <a:latin typeface="Futura" panose="020B0604020202020204" charset="0"/>
                          <a:ea typeface="Aptos" panose="020B0004020202020204" pitchFamily="34" charset="0"/>
                          <a:cs typeface="Times New Roman" panose="02020603050405020304" pitchFamily="18" charset="0"/>
                        </a:rPr>
                        <a:t>Lobby</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rgbClr val="FFFF99"/>
                    </a:solidFill>
                  </a:tcPr>
                </a:tc>
                <a:tc>
                  <a:txBody>
                    <a:bodyPr/>
                    <a:lstStyle/>
                    <a:p>
                      <a:pPr>
                        <a:lnSpc>
                          <a:spcPct val="107000"/>
                        </a:lnSpc>
                        <a:spcAft>
                          <a:spcPts val="800"/>
                        </a:spcAft>
                      </a:pPr>
                      <a:r>
                        <a:rPr lang="en-US" sz="1400" dirty="0">
                          <a:solidFill>
                            <a:schemeClr val="bg2"/>
                          </a:solidFill>
                          <a:latin typeface="Futura" panose="020B0604020202020204" charset="0"/>
                        </a:rPr>
                        <a:t>Lower speed limits can contribute to climate change mitigation by reducing fuel consumption and associated CO₂</a:t>
                      </a:r>
                      <a:r>
                        <a:rPr lang="hu-HU" sz="1400" dirty="0">
                          <a:solidFill>
                            <a:schemeClr val="bg2"/>
                          </a:solidFill>
                          <a:latin typeface="Futura" panose="020B0604020202020204" charset="0"/>
                        </a:rPr>
                        <a:t> and NO</a:t>
                      </a:r>
                      <a:r>
                        <a:rPr lang="en-US" sz="1400" dirty="0">
                          <a:solidFill>
                            <a:schemeClr val="bg2"/>
                          </a:solidFill>
                          <a:latin typeface="Futura" panose="020B0604020202020204" charset="0"/>
                        </a:rPr>
                        <a:t>₂ emissions.</a:t>
                      </a:r>
                      <a:endParaRPr lang="hu-HU" sz="1400" dirty="0">
                        <a:solidFill>
                          <a:schemeClr val="bg2"/>
                        </a:solidFill>
                        <a:latin typeface="Futura" panose="020B0604020202020204" charset="0"/>
                      </a:endParaRPr>
                    </a:p>
                    <a:p>
                      <a:pPr>
                        <a:lnSpc>
                          <a:spcPct val="107000"/>
                        </a:lnSpc>
                        <a:spcAft>
                          <a:spcPts val="800"/>
                        </a:spcAft>
                      </a:pPr>
                      <a:endParaRPr lang="hu-HU" sz="1400" dirty="0">
                        <a:solidFill>
                          <a:schemeClr val="bg2"/>
                        </a:solidFill>
                        <a:latin typeface="Futura" panose="020B0604020202020204" charset="0"/>
                      </a:endParaRPr>
                    </a:p>
                    <a:p>
                      <a:pPr>
                        <a:lnSpc>
                          <a:spcPct val="107000"/>
                        </a:lnSpc>
                        <a:spcAft>
                          <a:spcPts val="800"/>
                        </a:spcAft>
                      </a:pPr>
                      <a:r>
                        <a:rPr lang="en-US" sz="1400" dirty="0">
                          <a:solidFill>
                            <a:schemeClr val="bg2"/>
                          </a:solidFill>
                          <a:latin typeface="Futura" panose="020B0604020202020204" charset="0"/>
                        </a:rPr>
                        <a:t>Vehicles emit NO₂ as a byproduct of nitrogen reacting with oxygen at high combustion temperatures. Driving at lower speeds typically reduces engine strain and combustion temperatures, which can decrease NO₂ production.</a:t>
                      </a:r>
                      <a:endParaRPr lang="en-GB" sz="14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963962322"/>
                  </a:ext>
                </a:extLst>
              </a:tr>
            </a:tbl>
          </a:graphicData>
        </a:graphic>
      </p:graphicFrame>
      <p:sp>
        <p:nvSpPr>
          <p:cNvPr id="9" name="Slide Number Placeholder 8">
            <a:extLst>
              <a:ext uri="{FF2B5EF4-FFF2-40B4-BE49-F238E27FC236}">
                <a16:creationId xmlns:a16="http://schemas.microsoft.com/office/drawing/2014/main" id="{4EF7F498-9CA8-C697-0F5D-E1C07CCBC1E8}"/>
              </a:ext>
            </a:extLst>
          </p:cNvPr>
          <p:cNvSpPr>
            <a:spLocks noGrp="1"/>
          </p:cNvSpPr>
          <p:nvPr>
            <p:ph type="sldNum" sz="quarter" idx="12"/>
          </p:nvPr>
        </p:nvSpPr>
        <p:spPr>
          <a:xfrm>
            <a:off x="7543800" y="9729830"/>
            <a:ext cx="2133600" cy="365125"/>
          </a:xfrm>
        </p:spPr>
        <p:txBody>
          <a:bodyPr/>
          <a:lstStyle/>
          <a:p>
            <a:pPr algn="ctr"/>
            <a:fld id="{B6F15528-21DE-4FAA-801E-634DDDAF4B2B}" type="slidenum">
              <a:rPr lang="en-US" smtClean="0"/>
              <a:pPr algn="ctr"/>
              <a:t>17</a:t>
            </a:fld>
            <a:endParaRPr lang="en-US"/>
          </a:p>
        </p:txBody>
      </p:sp>
    </p:spTree>
    <p:extLst>
      <p:ext uri="{BB962C8B-B14F-4D97-AF65-F5344CB8AC3E}">
        <p14:creationId xmlns:p14="http://schemas.microsoft.com/office/powerpoint/2010/main" val="135091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Freeform 2"/>
          <p:cNvSpPr/>
          <p:nvPr/>
        </p:nvSpPr>
        <p:spPr>
          <a:xfrm>
            <a:off x="16118334" y="8742262"/>
            <a:ext cx="2735747" cy="1308185"/>
          </a:xfrm>
          <a:custGeom>
            <a:avLst/>
            <a:gdLst/>
            <a:ahLst/>
            <a:cxnLst/>
            <a:rect l="l" t="t" r="r" b="b"/>
            <a:pathLst>
              <a:path w="2735747" h="1308185">
                <a:moveTo>
                  <a:pt x="0" y="0"/>
                </a:moveTo>
                <a:lnTo>
                  <a:pt x="2735747" y="0"/>
                </a:lnTo>
                <a:lnTo>
                  <a:pt x="2735747" y="1308185"/>
                </a:lnTo>
                <a:lnTo>
                  <a:pt x="0" y="1308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4283866" y="2663795"/>
            <a:ext cx="3849946" cy="5130412"/>
          </a:xfrm>
          <a:custGeom>
            <a:avLst/>
            <a:gdLst/>
            <a:ahLst/>
            <a:cxnLst/>
            <a:rect l="l" t="t" r="r" b="b"/>
            <a:pathLst>
              <a:path w="3849946" h="5130412">
                <a:moveTo>
                  <a:pt x="0" y="0"/>
                </a:moveTo>
                <a:lnTo>
                  <a:pt x="3849947" y="0"/>
                </a:lnTo>
                <a:lnTo>
                  <a:pt x="3849947" y="5130412"/>
                </a:lnTo>
                <a:lnTo>
                  <a:pt x="0" y="5130412"/>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1021772" y="2663795"/>
            <a:ext cx="14242969" cy="5857373"/>
          </a:xfrm>
          <a:prstGeom prst="rect">
            <a:avLst/>
          </a:prstGeom>
        </p:spPr>
        <p:txBody>
          <a:bodyPr wrap="square" lIns="0" tIns="0" rIns="0" bIns="0" rtlCol="0" anchor="t">
            <a:spAutoFit/>
          </a:bodyPr>
          <a:lstStyle/>
          <a:p>
            <a:pPr algn="l">
              <a:lnSpc>
                <a:spcPts val="4200"/>
              </a:lnSpc>
            </a:pPr>
            <a:r>
              <a:rPr lang="en-US" sz="3000" dirty="0">
                <a:solidFill>
                  <a:srgbClr val="F8F4D9"/>
                </a:solidFill>
                <a:latin typeface="Futura"/>
                <a:ea typeface="Futura"/>
                <a:cs typeface="Futura"/>
                <a:sym typeface="Futura"/>
              </a:rPr>
              <a:t>Southwater Parish Council’s Climate Change Action Plan to be reviewed yearly by the Executive Officer, Deputy Executive Officer and the Community Engagement Officer in consultation with the Climate Action Plan Working Group.</a:t>
            </a:r>
          </a:p>
          <a:p>
            <a:pPr algn="l">
              <a:lnSpc>
                <a:spcPts val="4200"/>
              </a:lnSpc>
            </a:pPr>
            <a:endParaRPr lang="en-US" sz="3000" dirty="0">
              <a:solidFill>
                <a:srgbClr val="F8F4D9"/>
              </a:solidFill>
              <a:latin typeface="Futura"/>
              <a:ea typeface="Futura"/>
              <a:cs typeface="Futura"/>
              <a:sym typeface="Futura"/>
            </a:endParaRPr>
          </a:p>
          <a:p>
            <a:pPr algn="l">
              <a:lnSpc>
                <a:spcPts val="4200"/>
              </a:lnSpc>
            </a:pPr>
            <a:r>
              <a:rPr lang="en-US" sz="3000" dirty="0">
                <a:solidFill>
                  <a:srgbClr val="F8F4D9"/>
                </a:solidFill>
                <a:latin typeface="Futura"/>
                <a:ea typeface="Futura"/>
                <a:cs typeface="Futura"/>
                <a:sym typeface="Futura"/>
              </a:rPr>
              <a:t>Review period:	Annually</a:t>
            </a:r>
          </a:p>
          <a:p>
            <a:pPr algn="l">
              <a:lnSpc>
                <a:spcPts val="4200"/>
              </a:lnSpc>
            </a:pPr>
            <a:r>
              <a:rPr lang="en-US" sz="3000" dirty="0">
                <a:solidFill>
                  <a:srgbClr val="F8F4D9"/>
                </a:solidFill>
                <a:latin typeface="Futura"/>
                <a:ea typeface="Futura"/>
                <a:cs typeface="Futura"/>
                <a:sym typeface="Futura"/>
              </a:rPr>
              <a:t>Last reviewed:	6th January 202</a:t>
            </a:r>
            <a:r>
              <a:rPr lang="hu-HU" sz="3000">
                <a:solidFill>
                  <a:srgbClr val="F8F4D9"/>
                </a:solidFill>
                <a:latin typeface="Futura"/>
                <a:ea typeface="Futura"/>
                <a:cs typeface="Futura"/>
                <a:sym typeface="Futura"/>
              </a:rPr>
              <a:t>5</a:t>
            </a:r>
            <a:endParaRPr lang="en-US" sz="3000" dirty="0">
              <a:solidFill>
                <a:srgbClr val="F8F4D9"/>
              </a:solidFill>
              <a:latin typeface="Futura"/>
              <a:ea typeface="Futura"/>
              <a:cs typeface="Futura"/>
              <a:sym typeface="Futura"/>
            </a:endParaRPr>
          </a:p>
          <a:p>
            <a:pPr algn="l">
              <a:lnSpc>
                <a:spcPts val="4200"/>
              </a:lnSpc>
            </a:pPr>
            <a:r>
              <a:rPr lang="en-US" sz="3000" dirty="0">
                <a:solidFill>
                  <a:srgbClr val="F8F4D9"/>
                </a:solidFill>
                <a:latin typeface="Futura"/>
                <a:ea typeface="Futura"/>
                <a:cs typeface="Futura"/>
                <a:sym typeface="Futura"/>
              </a:rPr>
              <a:t>Approved:		</a:t>
            </a:r>
            <a:r>
              <a:rPr lang="hu-HU" sz="3000" dirty="0">
                <a:solidFill>
                  <a:srgbClr val="F8F4D9"/>
                </a:solidFill>
                <a:latin typeface="Futura"/>
                <a:ea typeface="Futura"/>
                <a:cs typeface="Futura"/>
                <a:sym typeface="Futura"/>
              </a:rPr>
              <a:t>15th January 2025</a:t>
            </a:r>
            <a:endParaRPr lang="en-US" sz="3000" dirty="0">
              <a:solidFill>
                <a:srgbClr val="F8F4D9"/>
              </a:solidFill>
              <a:latin typeface="Futura"/>
              <a:ea typeface="Futura"/>
              <a:cs typeface="Futura"/>
              <a:sym typeface="Futura"/>
            </a:endParaRPr>
          </a:p>
          <a:p>
            <a:pPr algn="l">
              <a:lnSpc>
                <a:spcPts val="4200"/>
              </a:lnSpc>
            </a:pPr>
            <a:r>
              <a:rPr lang="en-US" sz="3000" dirty="0">
                <a:solidFill>
                  <a:srgbClr val="F8F4D9"/>
                </a:solidFill>
                <a:latin typeface="Futura"/>
                <a:ea typeface="Futura"/>
                <a:cs typeface="Futura"/>
                <a:sym typeface="Futura"/>
              </a:rPr>
              <a:t>Next review:	</a:t>
            </a:r>
            <a:r>
              <a:rPr lang="hu-HU" sz="3000" dirty="0">
                <a:solidFill>
                  <a:srgbClr val="F8F4D9"/>
                </a:solidFill>
                <a:latin typeface="Futura"/>
                <a:ea typeface="Futura"/>
                <a:cs typeface="Futura"/>
                <a:sym typeface="Futura"/>
              </a:rPr>
              <a:t>January 2026</a:t>
            </a:r>
            <a:endParaRPr lang="en-US" sz="3000" dirty="0">
              <a:solidFill>
                <a:srgbClr val="F8F4D9"/>
              </a:solidFill>
              <a:latin typeface="Futura"/>
              <a:ea typeface="Futura"/>
              <a:cs typeface="Futura"/>
              <a:sym typeface="Futura"/>
            </a:endParaRPr>
          </a:p>
          <a:p>
            <a:pPr algn="l">
              <a:lnSpc>
                <a:spcPts val="4200"/>
              </a:lnSpc>
            </a:pPr>
            <a:endParaRPr lang="en-US" sz="3000" dirty="0">
              <a:solidFill>
                <a:srgbClr val="F8F4D9"/>
              </a:solidFill>
              <a:latin typeface="Futura"/>
              <a:ea typeface="Futura"/>
              <a:cs typeface="Futura"/>
              <a:sym typeface="Futura"/>
            </a:endParaRPr>
          </a:p>
          <a:p>
            <a:pPr algn="l">
              <a:lnSpc>
                <a:spcPts val="4200"/>
              </a:lnSpc>
            </a:pPr>
            <a:r>
              <a:rPr lang="en-US" sz="3000" dirty="0">
                <a:solidFill>
                  <a:srgbClr val="F8F4D9"/>
                </a:solidFill>
                <a:latin typeface="Futura"/>
                <a:ea typeface="Futura"/>
                <a:cs typeface="Futura"/>
                <a:sym typeface="Futura"/>
              </a:rPr>
              <a:t>Climate Action Plan Working Group to meet annually in January with a view to reviewing the action plan, then advising and reporting to Council in March.</a:t>
            </a:r>
          </a:p>
        </p:txBody>
      </p:sp>
      <p:sp>
        <p:nvSpPr>
          <p:cNvPr id="6" name="TextBox 6"/>
          <p:cNvSpPr txBox="1"/>
          <p:nvPr/>
        </p:nvSpPr>
        <p:spPr>
          <a:xfrm>
            <a:off x="1021772" y="0"/>
            <a:ext cx="14242969" cy="1663725"/>
          </a:xfrm>
          <a:prstGeom prst="rect">
            <a:avLst/>
          </a:prstGeom>
        </p:spPr>
        <p:txBody>
          <a:bodyPr lIns="0" tIns="0" rIns="0" bIns="0" rtlCol="0" anchor="t">
            <a:spAutoFit/>
          </a:bodyPr>
          <a:lstStyle/>
          <a:p>
            <a:pPr algn="l">
              <a:lnSpc>
                <a:spcPts val="15679"/>
              </a:lnSpc>
              <a:spcBef>
                <a:spcPct val="0"/>
              </a:spcBef>
            </a:pPr>
            <a:r>
              <a:rPr lang="hu-HU" sz="5500" b="1">
                <a:solidFill>
                  <a:srgbClr val="F8F4D9"/>
                </a:solidFill>
                <a:latin typeface="Futura Bold"/>
                <a:ea typeface="Futura Bold"/>
                <a:cs typeface="Futura Bold"/>
                <a:sym typeface="Futura Bold"/>
              </a:rPr>
              <a:t>Review</a:t>
            </a:r>
            <a:endParaRPr lang="en-US" sz="5500" b="1">
              <a:solidFill>
                <a:srgbClr val="F8F4D9"/>
              </a:solidFill>
              <a:latin typeface="Futura Bold"/>
              <a:ea typeface="Futura Bold"/>
              <a:cs typeface="Futura Bold"/>
              <a:sym typeface="Futura Bold"/>
            </a:endParaRPr>
          </a:p>
        </p:txBody>
      </p:sp>
      <p:sp>
        <p:nvSpPr>
          <p:cNvPr id="9" name="Slide Number Placeholder 8">
            <a:extLst>
              <a:ext uri="{FF2B5EF4-FFF2-40B4-BE49-F238E27FC236}">
                <a16:creationId xmlns:a16="http://schemas.microsoft.com/office/drawing/2014/main" id="{114BD32F-D5A8-9780-F912-1B80DDBB6A3C}"/>
              </a:ext>
            </a:extLst>
          </p:cNvPr>
          <p:cNvSpPr>
            <a:spLocks noGrp="1"/>
          </p:cNvSpPr>
          <p:nvPr>
            <p:ph type="sldNum" sz="quarter" idx="12"/>
          </p:nvPr>
        </p:nvSpPr>
        <p:spPr>
          <a:xfrm>
            <a:off x="8001000" y="9685322"/>
            <a:ext cx="2133600" cy="365125"/>
          </a:xfrm>
        </p:spPr>
        <p:txBody>
          <a:bodyPr/>
          <a:lstStyle/>
          <a:p>
            <a:pPr algn="ctr"/>
            <a:fld id="{B6F15528-21DE-4FAA-801E-634DDDAF4B2B}" type="slidenum">
              <a:rPr lang="en-US" smtClean="0"/>
              <a:pPr algn="ct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Freeform 2"/>
          <p:cNvSpPr/>
          <p:nvPr/>
        </p:nvSpPr>
        <p:spPr>
          <a:xfrm>
            <a:off x="16581074" y="8816972"/>
            <a:ext cx="2650998" cy="1267659"/>
          </a:xfrm>
          <a:custGeom>
            <a:avLst/>
            <a:gdLst/>
            <a:ahLst/>
            <a:cxnLst/>
            <a:rect l="l" t="t" r="r" b="b"/>
            <a:pathLst>
              <a:path w="2650998" h="1267659">
                <a:moveTo>
                  <a:pt x="0" y="0"/>
                </a:moveTo>
                <a:lnTo>
                  <a:pt x="2650998" y="0"/>
                </a:lnTo>
                <a:lnTo>
                  <a:pt x="2650998" y="1267659"/>
                </a:lnTo>
                <a:lnTo>
                  <a:pt x="0" y="126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3" name="TextBox 3"/>
          <p:cNvSpPr txBox="1"/>
          <p:nvPr/>
        </p:nvSpPr>
        <p:spPr>
          <a:xfrm>
            <a:off x="910072" y="2476500"/>
            <a:ext cx="14835116" cy="8361263"/>
          </a:xfrm>
          <a:prstGeom prst="rect">
            <a:avLst/>
          </a:prstGeom>
        </p:spPr>
        <p:txBody>
          <a:bodyPr lIns="0" tIns="0" rIns="0" bIns="0" rtlCol="0" anchor="t">
            <a:spAutoFit/>
          </a:bodyPr>
          <a:lstStyle/>
          <a:p>
            <a:pPr algn="l">
              <a:lnSpc>
                <a:spcPts val="5040"/>
              </a:lnSpc>
            </a:pPr>
            <a:r>
              <a:rPr lang="en-US" sz="2400" dirty="0">
                <a:solidFill>
                  <a:schemeClr val="bg2"/>
                </a:solidFill>
                <a:latin typeface="Futura"/>
                <a:ea typeface="Futura"/>
                <a:cs typeface="Futura"/>
                <a:sym typeface="Futura"/>
              </a:rPr>
              <a:t>Climate change is a global issue affecting countries around the world, including the United Kingdom (U.K.). Greenhouse Gas Emissions: Burning fossil fuels, deforestation, industrial processes, and agriculture release greenhouse gases like carbon dioxide (CO2), methane (CH4), and nitrous oxide (N2O) into the atmosphere, trapping heat and causing global temperatures to rise.</a:t>
            </a:r>
          </a:p>
          <a:p>
            <a:pPr algn="l">
              <a:lnSpc>
                <a:spcPts val="5040"/>
              </a:lnSpc>
            </a:pPr>
            <a:endParaRPr lang="en-US" sz="2400" dirty="0">
              <a:solidFill>
                <a:schemeClr val="bg2"/>
              </a:solidFill>
              <a:latin typeface="Futura"/>
              <a:ea typeface="Futura"/>
              <a:cs typeface="Futura"/>
              <a:sym typeface="Futura"/>
            </a:endParaRPr>
          </a:p>
          <a:p>
            <a:pPr algn="l">
              <a:lnSpc>
                <a:spcPts val="5040"/>
              </a:lnSpc>
            </a:pPr>
            <a:r>
              <a:rPr lang="en-US" sz="2400" dirty="0">
                <a:solidFill>
                  <a:schemeClr val="bg2"/>
                </a:solidFill>
                <a:latin typeface="Futura"/>
                <a:ea typeface="Futura"/>
                <a:cs typeface="Futura"/>
                <a:sym typeface="Futura"/>
              </a:rPr>
              <a:t>Global Warming: The increase in average global temperatures leads to melting ice caps, rising sea levels, altered weather patterns, and more extreme weather events. Flooding has also become more frequent and severe, threatening communities and infrastructure worldwide. Additionally, prolonged droughts and heatwaves significantly worsen water scarcity, harm agriculture, and increase the frequency and intensity of wildfires too. These interconnected issues put immense pressure on ecosystems and human societies, demanding urgent action to mitigate their effects.</a:t>
            </a:r>
          </a:p>
          <a:p>
            <a:pPr algn="l">
              <a:lnSpc>
                <a:spcPts val="5040"/>
              </a:lnSpc>
            </a:pPr>
            <a:endParaRPr lang="en-US" sz="3000" dirty="0">
              <a:solidFill>
                <a:schemeClr val="bg2"/>
              </a:solidFill>
              <a:latin typeface="Futura"/>
              <a:ea typeface="Futura"/>
              <a:cs typeface="Futura"/>
              <a:sym typeface="Futura"/>
            </a:endParaRPr>
          </a:p>
          <a:p>
            <a:pPr algn="l">
              <a:lnSpc>
                <a:spcPts val="2609"/>
              </a:lnSpc>
            </a:pPr>
            <a:endParaRPr lang="en-US" sz="3600" dirty="0">
              <a:solidFill>
                <a:schemeClr val="bg2"/>
              </a:solidFill>
              <a:latin typeface="Futura"/>
              <a:ea typeface="Futura"/>
              <a:cs typeface="Futura"/>
              <a:sym typeface="Futura"/>
            </a:endParaRPr>
          </a:p>
          <a:p>
            <a:pPr algn="l">
              <a:lnSpc>
                <a:spcPts val="2609"/>
              </a:lnSpc>
            </a:pPr>
            <a:endParaRPr lang="en-US" sz="3600" dirty="0">
              <a:solidFill>
                <a:schemeClr val="bg2"/>
              </a:solidFill>
              <a:latin typeface="Futura"/>
              <a:ea typeface="Futura"/>
              <a:cs typeface="Futura"/>
              <a:sym typeface="Futura"/>
            </a:endParaRPr>
          </a:p>
        </p:txBody>
      </p:sp>
      <p:sp>
        <p:nvSpPr>
          <p:cNvPr id="4" name="Freeform 4"/>
          <p:cNvSpPr/>
          <p:nvPr/>
        </p:nvSpPr>
        <p:spPr>
          <a:xfrm>
            <a:off x="15571648" y="121741"/>
            <a:ext cx="2438158" cy="3249072"/>
          </a:xfrm>
          <a:custGeom>
            <a:avLst/>
            <a:gdLst/>
            <a:ahLst/>
            <a:cxnLst/>
            <a:rect l="l" t="t" r="r" b="b"/>
            <a:pathLst>
              <a:path w="2438158" h="3249072">
                <a:moveTo>
                  <a:pt x="0" y="0"/>
                </a:moveTo>
                <a:lnTo>
                  <a:pt x="2438158" y="0"/>
                </a:lnTo>
                <a:lnTo>
                  <a:pt x="2438158" y="3249072"/>
                </a:lnTo>
                <a:lnTo>
                  <a:pt x="0" y="3249072"/>
                </a:lnTo>
                <a:lnTo>
                  <a:pt x="0" y="0"/>
                </a:lnTo>
                <a:close/>
              </a:path>
            </a:pathLst>
          </a:custGeom>
          <a:blipFill>
            <a:blip r:embed="rId4"/>
            <a:stretch>
              <a:fillRect/>
            </a:stretch>
          </a:blipFill>
        </p:spPr>
        <p:txBody>
          <a:bodyPr/>
          <a:lstStyle/>
          <a:p>
            <a:endParaRPr lang="en-GB">
              <a:solidFill>
                <a:schemeClr val="bg2"/>
              </a:solidFill>
            </a:endParaRPr>
          </a:p>
        </p:txBody>
      </p:sp>
      <p:sp>
        <p:nvSpPr>
          <p:cNvPr id="5" name="TextBox 5"/>
          <p:cNvSpPr txBox="1"/>
          <p:nvPr/>
        </p:nvSpPr>
        <p:spPr>
          <a:xfrm>
            <a:off x="910072" y="609685"/>
            <a:ext cx="9947463" cy="894284"/>
          </a:xfrm>
          <a:prstGeom prst="rect">
            <a:avLst/>
          </a:prstGeom>
        </p:spPr>
        <p:txBody>
          <a:bodyPr lIns="0" tIns="0" rIns="0" bIns="0" rtlCol="0" anchor="t">
            <a:spAutoFit/>
          </a:bodyPr>
          <a:lstStyle/>
          <a:p>
            <a:pPr algn="l">
              <a:lnSpc>
                <a:spcPts val="7699"/>
              </a:lnSpc>
              <a:spcBef>
                <a:spcPct val="0"/>
              </a:spcBef>
            </a:pPr>
            <a:r>
              <a:rPr lang="en-US" sz="5499" b="1">
                <a:solidFill>
                  <a:schemeClr val="bg2"/>
                </a:solidFill>
                <a:latin typeface="Futura Bold"/>
                <a:ea typeface="Futura Bold"/>
                <a:cs typeface="Futura Bold"/>
                <a:sym typeface="Futura Bold"/>
              </a:rPr>
              <a:t>What is Climate Change?</a:t>
            </a:r>
          </a:p>
        </p:txBody>
      </p:sp>
      <p:sp>
        <p:nvSpPr>
          <p:cNvPr id="8" name="Slide Number Placeholder 7">
            <a:extLst>
              <a:ext uri="{FF2B5EF4-FFF2-40B4-BE49-F238E27FC236}">
                <a16:creationId xmlns:a16="http://schemas.microsoft.com/office/drawing/2014/main" id="{D24FDB0A-C538-7E17-48FD-F4B9C8ADAC15}"/>
              </a:ext>
            </a:extLst>
          </p:cNvPr>
          <p:cNvSpPr>
            <a:spLocks noGrp="1"/>
          </p:cNvSpPr>
          <p:nvPr>
            <p:ph type="sldNum" sz="quarter" idx="12"/>
          </p:nvPr>
        </p:nvSpPr>
        <p:spPr>
          <a:xfrm>
            <a:off x="7467600" y="9758619"/>
            <a:ext cx="2133600" cy="365125"/>
          </a:xfrm>
        </p:spPr>
        <p:txBody>
          <a:bodyPr/>
          <a:lstStyle/>
          <a:p>
            <a:pPr algn="ctr"/>
            <a:fld id="{B6F15528-21DE-4FAA-801E-634DDDAF4B2B}" type="slidenum">
              <a:rPr lang="en-US" smtClean="0">
                <a:solidFill>
                  <a:schemeClr val="bg2"/>
                </a:solidFill>
              </a:rPr>
              <a:pPr algn="ctr"/>
              <a:t>2</a:t>
            </a:fld>
            <a:endParaRPr lang="en-US">
              <a:solidFill>
                <a:schemeClr val="bg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Freeform 2"/>
          <p:cNvSpPr/>
          <p:nvPr/>
        </p:nvSpPr>
        <p:spPr>
          <a:xfrm>
            <a:off x="187685" y="9055931"/>
            <a:ext cx="2151274" cy="1028700"/>
          </a:xfrm>
          <a:custGeom>
            <a:avLst/>
            <a:gdLst/>
            <a:ahLst/>
            <a:cxnLst/>
            <a:rect l="l" t="t" r="r" b="b"/>
            <a:pathLst>
              <a:path w="2151274" h="1028700">
                <a:moveTo>
                  <a:pt x="0" y="0"/>
                </a:moveTo>
                <a:lnTo>
                  <a:pt x="2151273" y="0"/>
                </a:lnTo>
                <a:lnTo>
                  <a:pt x="215127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581074" y="8816972"/>
            <a:ext cx="2650998" cy="1267659"/>
          </a:xfrm>
          <a:custGeom>
            <a:avLst/>
            <a:gdLst/>
            <a:ahLst/>
            <a:cxnLst/>
            <a:rect l="l" t="t" r="r" b="b"/>
            <a:pathLst>
              <a:path w="2650998" h="1267659">
                <a:moveTo>
                  <a:pt x="0" y="0"/>
                </a:moveTo>
                <a:lnTo>
                  <a:pt x="2650998" y="0"/>
                </a:lnTo>
                <a:lnTo>
                  <a:pt x="2650998" y="1267659"/>
                </a:lnTo>
                <a:lnTo>
                  <a:pt x="0" y="1267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5224982" y="0"/>
            <a:ext cx="2712184" cy="3614238"/>
          </a:xfrm>
          <a:custGeom>
            <a:avLst/>
            <a:gdLst/>
            <a:ahLst/>
            <a:cxnLst/>
            <a:rect l="l" t="t" r="r" b="b"/>
            <a:pathLst>
              <a:path w="2712184" h="3614238">
                <a:moveTo>
                  <a:pt x="0" y="0"/>
                </a:moveTo>
                <a:lnTo>
                  <a:pt x="2712185" y="0"/>
                </a:lnTo>
                <a:lnTo>
                  <a:pt x="2712185" y="3614238"/>
                </a:lnTo>
                <a:lnTo>
                  <a:pt x="0" y="361423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794183" y="3238500"/>
            <a:ext cx="15237285" cy="3864007"/>
          </a:xfrm>
          <a:prstGeom prst="rect">
            <a:avLst/>
          </a:prstGeom>
        </p:spPr>
        <p:txBody>
          <a:bodyPr lIns="0" tIns="0" rIns="0" bIns="0" rtlCol="0" anchor="t">
            <a:spAutoFit/>
          </a:bodyPr>
          <a:lstStyle/>
          <a:p>
            <a:pPr algn="l">
              <a:lnSpc>
                <a:spcPts val="5087"/>
              </a:lnSpc>
            </a:pPr>
            <a:r>
              <a:rPr lang="en-US" sz="3000">
                <a:solidFill>
                  <a:schemeClr val="bg2"/>
                </a:solidFill>
                <a:latin typeface="Futura"/>
                <a:ea typeface="Futura"/>
                <a:cs typeface="Futura"/>
                <a:sym typeface="Futura"/>
              </a:rPr>
              <a:t>By declaring a Climate Emergency </a:t>
            </a:r>
            <a:r>
              <a:rPr lang="hu-HU" sz="3000">
                <a:solidFill>
                  <a:schemeClr val="bg2"/>
                </a:solidFill>
                <a:latin typeface="Futura"/>
                <a:ea typeface="Futura"/>
                <a:cs typeface="Futura"/>
                <a:sym typeface="Futura"/>
              </a:rPr>
              <a:t>we</a:t>
            </a:r>
            <a:r>
              <a:rPr lang="en-US" sz="3000">
                <a:solidFill>
                  <a:schemeClr val="bg2"/>
                </a:solidFill>
                <a:latin typeface="Futura"/>
                <a:ea typeface="Futura"/>
                <a:cs typeface="Futura"/>
                <a:sym typeface="Futura"/>
              </a:rPr>
              <a:t>’ve acknowledged that </a:t>
            </a:r>
            <a:r>
              <a:rPr lang="hu-HU" sz="3000">
                <a:solidFill>
                  <a:schemeClr val="bg2"/>
                </a:solidFill>
                <a:latin typeface="Futura"/>
                <a:ea typeface="Futura"/>
                <a:cs typeface="Futura"/>
                <a:sym typeface="Futura"/>
              </a:rPr>
              <a:t>the</a:t>
            </a:r>
            <a:r>
              <a:rPr lang="en-US" sz="3000">
                <a:solidFill>
                  <a:schemeClr val="bg2"/>
                </a:solidFill>
                <a:latin typeface="Futura"/>
                <a:ea typeface="Futura"/>
                <a:cs typeface="Futura"/>
                <a:sym typeface="Futura"/>
              </a:rPr>
              <a:t> Council needs to act on the causes and impacts of climate change. This means as a council we are committed to enhancing positive steps towards reducing the possible contribution to climate change.</a:t>
            </a:r>
          </a:p>
          <a:p>
            <a:pPr algn="l">
              <a:lnSpc>
                <a:spcPts val="5087"/>
              </a:lnSpc>
              <a:spcBef>
                <a:spcPct val="0"/>
              </a:spcBef>
            </a:pPr>
            <a:endParaRPr lang="en-US" sz="3634">
              <a:solidFill>
                <a:schemeClr val="bg2"/>
              </a:solidFill>
              <a:latin typeface="Futura"/>
              <a:ea typeface="Futura"/>
              <a:cs typeface="Futura"/>
              <a:sym typeface="Futura"/>
            </a:endParaRPr>
          </a:p>
          <a:p>
            <a:pPr algn="l">
              <a:lnSpc>
                <a:spcPts val="5087"/>
              </a:lnSpc>
              <a:spcBef>
                <a:spcPct val="0"/>
              </a:spcBef>
            </a:pPr>
            <a:r>
              <a:rPr lang="en-US" sz="3634">
                <a:solidFill>
                  <a:schemeClr val="bg2"/>
                </a:solidFill>
                <a:latin typeface="Futura"/>
                <a:ea typeface="Futura"/>
                <a:cs typeface="Futura"/>
                <a:sym typeface="Futura"/>
              </a:rPr>
              <a:t>Southwater Parish Council declared a Climate Emergency on the 1</a:t>
            </a:r>
            <a:r>
              <a:rPr lang="hu-HU" sz="3634">
                <a:solidFill>
                  <a:schemeClr val="bg2"/>
                </a:solidFill>
                <a:latin typeface="Futura"/>
                <a:ea typeface="Futura"/>
                <a:cs typeface="Futura"/>
                <a:sym typeface="Futura"/>
              </a:rPr>
              <a:t>5</a:t>
            </a:r>
            <a:r>
              <a:rPr lang="en-US" sz="3634" err="1">
                <a:solidFill>
                  <a:schemeClr val="bg2"/>
                </a:solidFill>
                <a:latin typeface="Futura"/>
                <a:ea typeface="Futura"/>
                <a:cs typeface="Futura"/>
                <a:sym typeface="Futura"/>
              </a:rPr>
              <a:t>th</a:t>
            </a:r>
            <a:r>
              <a:rPr lang="en-US" sz="3634">
                <a:solidFill>
                  <a:schemeClr val="bg2"/>
                </a:solidFill>
                <a:latin typeface="Futura"/>
                <a:ea typeface="Futura"/>
                <a:cs typeface="Futura"/>
                <a:sym typeface="Futura"/>
              </a:rPr>
              <a:t> November 2023.</a:t>
            </a:r>
          </a:p>
        </p:txBody>
      </p:sp>
      <p:sp>
        <p:nvSpPr>
          <p:cNvPr id="6" name="TextBox 6"/>
          <p:cNvSpPr txBox="1"/>
          <p:nvPr/>
        </p:nvSpPr>
        <p:spPr>
          <a:xfrm>
            <a:off x="794183" y="647700"/>
            <a:ext cx="9709730" cy="864019"/>
          </a:xfrm>
          <a:prstGeom prst="rect">
            <a:avLst/>
          </a:prstGeom>
        </p:spPr>
        <p:txBody>
          <a:bodyPr lIns="0" tIns="0" rIns="0" bIns="0" rtlCol="0" anchor="t">
            <a:spAutoFit/>
          </a:bodyPr>
          <a:lstStyle/>
          <a:p>
            <a:pPr algn="l">
              <a:lnSpc>
                <a:spcPts val="7699"/>
              </a:lnSpc>
              <a:spcBef>
                <a:spcPct val="0"/>
              </a:spcBef>
            </a:pPr>
            <a:r>
              <a:rPr lang="en-US" sz="5499" b="1">
                <a:solidFill>
                  <a:schemeClr val="bg2"/>
                </a:solidFill>
                <a:latin typeface="Futura Bold"/>
                <a:ea typeface="Futura Bold"/>
                <a:cs typeface="Futura Bold"/>
                <a:sym typeface="Futura Bold"/>
              </a:rPr>
              <a:t>Declaring a Climate Emergency</a:t>
            </a:r>
          </a:p>
        </p:txBody>
      </p:sp>
      <p:sp>
        <p:nvSpPr>
          <p:cNvPr id="9" name="Slide Number Placeholder 8">
            <a:extLst>
              <a:ext uri="{FF2B5EF4-FFF2-40B4-BE49-F238E27FC236}">
                <a16:creationId xmlns:a16="http://schemas.microsoft.com/office/drawing/2014/main" id="{CAA66F88-1B66-6453-39FB-F27E0A3DCB77}"/>
              </a:ext>
            </a:extLst>
          </p:cNvPr>
          <p:cNvSpPr>
            <a:spLocks noGrp="1"/>
          </p:cNvSpPr>
          <p:nvPr>
            <p:ph type="sldNum" sz="quarter" idx="12"/>
          </p:nvPr>
        </p:nvSpPr>
        <p:spPr>
          <a:xfrm>
            <a:off x="7467600" y="9902068"/>
            <a:ext cx="2133600" cy="365125"/>
          </a:xfrm>
        </p:spPr>
        <p:txBody>
          <a:bodyPr/>
          <a:lstStyle/>
          <a:p>
            <a:pPr algn="ctr"/>
            <a:fld id="{B6F15528-21DE-4FAA-801E-634DDDAF4B2B}" type="slidenum">
              <a:rPr lang="en-US" smtClean="0">
                <a:solidFill>
                  <a:schemeClr val="tx1"/>
                </a:solidFill>
              </a:rPr>
              <a:pPr algn="ctr"/>
              <a:t>3</a:t>
            </a:fld>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2429CD74-3F59-19E9-DE7B-A1239AC469F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3A3BD8D-F495-14D1-A6D8-3C32B1032061}"/>
              </a:ext>
            </a:extLst>
          </p:cNvPr>
          <p:cNvSpPr txBox="1"/>
          <p:nvPr/>
        </p:nvSpPr>
        <p:spPr>
          <a:xfrm>
            <a:off x="990600" y="682710"/>
            <a:ext cx="12084372" cy="894284"/>
          </a:xfrm>
          <a:prstGeom prst="rect">
            <a:avLst/>
          </a:prstGeom>
        </p:spPr>
        <p:txBody>
          <a:bodyPr lIns="0" tIns="0" rIns="0" bIns="0" rtlCol="0" anchor="t">
            <a:spAutoFit/>
          </a:bodyPr>
          <a:lstStyle/>
          <a:p>
            <a:pPr algn="l">
              <a:lnSpc>
                <a:spcPts val="7699"/>
              </a:lnSpc>
              <a:spcBef>
                <a:spcPct val="0"/>
              </a:spcBef>
            </a:pPr>
            <a:r>
              <a:rPr lang="hu-HU" sz="5499" b="1">
                <a:solidFill>
                  <a:schemeClr val="bg2"/>
                </a:solidFill>
                <a:latin typeface="Futura Bold"/>
                <a:ea typeface="Futura Bold"/>
                <a:cs typeface="Futura Bold"/>
                <a:sym typeface="Futura Bold"/>
              </a:rPr>
              <a:t>Vision Statement</a:t>
            </a:r>
            <a:endParaRPr lang="en-US" sz="5499" b="1">
              <a:solidFill>
                <a:schemeClr val="bg2"/>
              </a:solidFill>
              <a:latin typeface="Futura Bold"/>
              <a:ea typeface="Futura Bold"/>
              <a:cs typeface="Futura Bold"/>
              <a:sym typeface="Futura Bold"/>
            </a:endParaRPr>
          </a:p>
        </p:txBody>
      </p:sp>
      <p:sp>
        <p:nvSpPr>
          <p:cNvPr id="3" name="Freeform 3">
            <a:extLst>
              <a:ext uri="{FF2B5EF4-FFF2-40B4-BE49-F238E27FC236}">
                <a16:creationId xmlns:a16="http://schemas.microsoft.com/office/drawing/2014/main" id="{60257249-7475-7B3D-9724-4A989607C37B}"/>
              </a:ext>
            </a:extLst>
          </p:cNvPr>
          <p:cNvSpPr/>
          <p:nvPr/>
        </p:nvSpPr>
        <p:spPr>
          <a:xfrm>
            <a:off x="12185049" y="415925"/>
            <a:ext cx="2735747" cy="1308185"/>
          </a:xfrm>
          <a:custGeom>
            <a:avLst/>
            <a:gdLst/>
            <a:ahLst/>
            <a:cxnLst/>
            <a:rect l="l" t="t" r="r" b="b"/>
            <a:pathLst>
              <a:path w="2735747" h="1308185">
                <a:moveTo>
                  <a:pt x="0" y="0"/>
                </a:moveTo>
                <a:lnTo>
                  <a:pt x="2735748" y="0"/>
                </a:lnTo>
                <a:lnTo>
                  <a:pt x="2735748" y="1308185"/>
                </a:lnTo>
                <a:lnTo>
                  <a:pt x="0" y="1308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4" name="Freeform 4">
            <a:extLst>
              <a:ext uri="{FF2B5EF4-FFF2-40B4-BE49-F238E27FC236}">
                <a16:creationId xmlns:a16="http://schemas.microsoft.com/office/drawing/2014/main" id="{E4ED45D1-ADB5-79E4-F230-FDB60E8F3185}"/>
              </a:ext>
            </a:extLst>
          </p:cNvPr>
          <p:cNvSpPr/>
          <p:nvPr/>
        </p:nvSpPr>
        <p:spPr>
          <a:xfrm>
            <a:off x="15736578" y="8322157"/>
            <a:ext cx="3163310" cy="1512637"/>
          </a:xfrm>
          <a:custGeom>
            <a:avLst/>
            <a:gdLst/>
            <a:ahLst/>
            <a:cxnLst/>
            <a:rect l="l" t="t" r="r" b="b"/>
            <a:pathLst>
              <a:path w="3163310" h="1512637">
                <a:moveTo>
                  <a:pt x="0" y="0"/>
                </a:moveTo>
                <a:lnTo>
                  <a:pt x="3163310" y="0"/>
                </a:lnTo>
                <a:lnTo>
                  <a:pt x="3163310" y="1512637"/>
                </a:lnTo>
                <a:lnTo>
                  <a:pt x="0" y="15126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5" name="Freeform 5">
            <a:extLst>
              <a:ext uri="{FF2B5EF4-FFF2-40B4-BE49-F238E27FC236}">
                <a16:creationId xmlns:a16="http://schemas.microsoft.com/office/drawing/2014/main" id="{F3125A36-D559-D678-357A-B8F71A48D85D}"/>
              </a:ext>
            </a:extLst>
          </p:cNvPr>
          <p:cNvSpPr>
            <a:spLocks noChangeAspect="1"/>
          </p:cNvSpPr>
          <p:nvPr/>
        </p:nvSpPr>
        <p:spPr>
          <a:xfrm>
            <a:off x="14478000" y="2476500"/>
            <a:ext cx="3602025" cy="4800033"/>
          </a:xfrm>
          <a:custGeom>
            <a:avLst/>
            <a:gdLst/>
            <a:ahLst/>
            <a:cxnLst/>
            <a:rect l="l" t="t" r="r" b="b"/>
            <a:pathLst>
              <a:path w="4686894" h="6245722">
                <a:moveTo>
                  <a:pt x="0" y="0"/>
                </a:moveTo>
                <a:lnTo>
                  <a:pt x="4686894" y="0"/>
                </a:lnTo>
                <a:lnTo>
                  <a:pt x="4686894" y="6245721"/>
                </a:lnTo>
                <a:lnTo>
                  <a:pt x="0" y="6245721"/>
                </a:lnTo>
                <a:lnTo>
                  <a:pt x="0" y="0"/>
                </a:lnTo>
                <a:close/>
              </a:path>
            </a:pathLst>
          </a:custGeom>
          <a:blipFill>
            <a:blip r:embed="rId4"/>
            <a:stretch>
              <a:fillRect/>
            </a:stretch>
          </a:blipFill>
        </p:spPr>
        <p:txBody>
          <a:bodyPr/>
          <a:lstStyle/>
          <a:p>
            <a:endParaRPr lang="en-GB">
              <a:solidFill>
                <a:schemeClr val="bg2"/>
              </a:solidFill>
            </a:endParaRPr>
          </a:p>
        </p:txBody>
      </p:sp>
      <p:sp>
        <p:nvSpPr>
          <p:cNvPr id="6" name="TextBox 6">
            <a:extLst>
              <a:ext uri="{FF2B5EF4-FFF2-40B4-BE49-F238E27FC236}">
                <a16:creationId xmlns:a16="http://schemas.microsoft.com/office/drawing/2014/main" id="{9CC51608-7F95-FE3A-B93E-7002F559E7C2}"/>
              </a:ext>
            </a:extLst>
          </p:cNvPr>
          <p:cNvSpPr txBox="1"/>
          <p:nvPr/>
        </p:nvSpPr>
        <p:spPr>
          <a:xfrm>
            <a:off x="990600" y="2334748"/>
            <a:ext cx="13792200" cy="7742504"/>
          </a:xfrm>
          <a:prstGeom prst="rect">
            <a:avLst/>
          </a:prstGeom>
        </p:spPr>
        <p:txBody>
          <a:bodyPr wrap="square" lIns="0" tIns="0" rIns="0" bIns="0" rtlCol="0" anchor="t">
            <a:spAutoFit/>
          </a:bodyPr>
          <a:lstStyle/>
          <a:p>
            <a:pPr algn="l">
              <a:lnSpc>
                <a:spcPts val="5087"/>
              </a:lnSpc>
            </a:pPr>
            <a:r>
              <a:rPr lang="en-US" sz="3000" dirty="0">
                <a:solidFill>
                  <a:schemeClr val="bg2"/>
                </a:solidFill>
                <a:latin typeface="Futura" panose="020B0604020202020204" charset="0"/>
              </a:rPr>
              <a:t>Southwater Parish Council is committed to leading by example in the fight against climate change. </a:t>
            </a:r>
            <a:r>
              <a:rPr lang="hu-HU" sz="3000" dirty="0">
                <a:solidFill>
                  <a:schemeClr val="bg2"/>
                </a:solidFill>
                <a:latin typeface="Futura" panose="020B0604020202020204" charset="0"/>
              </a:rPr>
              <a:t>As detailed in our </a:t>
            </a:r>
            <a:r>
              <a:rPr lang="en-US" sz="3000" dirty="0">
                <a:solidFill>
                  <a:schemeClr val="bg2"/>
                </a:solidFill>
                <a:latin typeface="Futura" panose="020B0604020202020204" charset="0"/>
              </a:rPr>
              <a:t>Climate Action Plan, we aim to reduce our carbon footprint, protect our local environment, and </a:t>
            </a:r>
            <a:r>
              <a:rPr lang="hu-HU" sz="3000" dirty="0">
                <a:solidFill>
                  <a:schemeClr val="bg2"/>
                </a:solidFill>
                <a:latin typeface="Futura" panose="020B0604020202020204" charset="0"/>
              </a:rPr>
              <a:t>encourage and </a:t>
            </a:r>
            <a:r>
              <a:rPr lang="en-US" sz="3000" dirty="0">
                <a:solidFill>
                  <a:schemeClr val="bg2"/>
                </a:solidFill>
                <a:latin typeface="Futura" panose="020B0604020202020204" charset="0"/>
              </a:rPr>
              <a:t>work collaboratively with residents, schools, and local </a:t>
            </a:r>
            <a:r>
              <a:rPr lang="en-GB" sz="3000" dirty="0" err="1">
                <a:solidFill>
                  <a:schemeClr val="bg2"/>
                </a:solidFill>
                <a:latin typeface="Futura" panose="020B0604020202020204" charset="0"/>
              </a:rPr>
              <a:t>organi</a:t>
            </a:r>
            <a:r>
              <a:rPr lang="hu-HU" sz="3000" dirty="0">
                <a:solidFill>
                  <a:schemeClr val="bg2"/>
                </a:solidFill>
                <a:latin typeface="Futura" panose="020B0604020202020204" charset="0"/>
              </a:rPr>
              <a:t>s</a:t>
            </a:r>
            <a:r>
              <a:rPr lang="en-GB" sz="3000" dirty="0" err="1">
                <a:solidFill>
                  <a:schemeClr val="bg2"/>
                </a:solidFill>
                <a:latin typeface="Futura" panose="020B0604020202020204" charset="0"/>
              </a:rPr>
              <a:t>ations</a:t>
            </a:r>
            <a:r>
              <a:rPr lang="en-US" sz="3000" dirty="0">
                <a:solidFill>
                  <a:schemeClr val="bg2"/>
                </a:solidFill>
                <a:latin typeface="Futura" panose="020B0604020202020204" charset="0"/>
              </a:rPr>
              <a:t>. </a:t>
            </a:r>
            <a:r>
              <a:rPr lang="hu-HU" sz="3000" dirty="0">
                <a:solidFill>
                  <a:schemeClr val="bg2"/>
                </a:solidFill>
                <a:latin typeface="Futura" panose="020B0604020202020204" charset="0"/>
              </a:rPr>
              <a:t>By implementing the listed actions, o</a:t>
            </a:r>
            <a:r>
              <a:rPr lang="en-US" sz="3000" dirty="0" err="1">
                <a:solidFill>
                  <a:schemeClr val="bg2"/>
                </a:solidFill>
                <a:latin typeface="Futura" panose="020B0604020202020204" charset="0"/>
              </a:rPr>
              <a:t>ur</a:t>
            </a:r>
            <a:r>
              <a:rPr lang="en-US" sz="3000" dirty="0">
                <a:solidFill>
                  <a:schemeClr val="bg2"/>
                </a:solidFill>
                <a:latin typeface="Futura" panose="020B0604020202020204" charset="0"/>
              </a:rPr>
              <a:t> goal is to transform Southwater into an environmentally sustainable and resilient community, contributing to the national target of carbon neutrality by 2050</a:t>
            </a:r>
            <a:r>
              <a:rPr lang="hu-HU" sz="3000">
                <a:solidFill>
                  <a:schemeClr val="bg2"/>
                </a:solidFill>
                <a:latin typeface="Futura" panose="020B0604020202020204" charset="0"/>
              </a:rPr>
              <a:t>*</a:t>
            </a:r>
            <a:r>
              <a:rPr lang="en-US" sz="3000">
                <a:solidFill>
                  <a:schemeClr val="bg2"/>
                </a:solidFill>
                <a:latin typeface="Futura" panose="020B0604020202020204" charset="0"/>
              </a:rPr>
              <a:t>.</a:t>
            </a:r>
            <a:endParaRPr lang="hu-HU" sz="3000" dirty="0">
              <a:solidFill>
                <a:schemeClr val="bg2"/>
              </a:solidFill>
              <a:latin typeface="Futura" panose="020B0604020202020204" charset="0"/>
            </a:endParaRPr>
          </a:p>
          <a:p>
            <a:pPr algn="l">
              <a:lnSpc>
                <a:spcPts val="5087"/>
              </a:lnSpc>
            </a:pPr>
            <a:endParaRPr lang="hu-HU" sz="3000" dirty="0">
              <a:solidFill>
                <a:schemeClr val="bg2"/>
              </a:solidFill>
              <a:latin typeface="Futura" panose="020B0604020202020204" charset="0"/>
              <a:ea typeface="Futura"/>
              <a:cs typeface="Futura"/>
              <a:sym typeface="Futura"/>
            </a:endParaRPr>
          </a:p>
          <a:p>
            <a:pPr algn="l">
              <a:lnSpc>
                <a:spcPts val="5087"/>
              </a:lnSpc>
            </a:pPr>
            <a:r>
              <a:rPr lang="hu-HU" sz="3000" dirty="0">
                <a:solidFill>
                  <a:schemeClr val="bg2"/>
                </a:solidFill>
                <a:latin typeface="Futura" panose="020B0604020202020204" charset="0"/>
                <a:ea typeface="Futura"/>
                <a:cs typeface="Futura"/>
                <a:sym typeface="Futura"/>
              </a:rPr>
              <a:t>We will continue to work closely with Horsham District’s </a:t>
            </a:r>
            <a:r>
              <a:rPr lang="en-GB" sz="3000" dirty="0">
                <a:solidFill>
                  <a:schemeClr val="bg2"/>
                </a:solidFill>
                <a:latin typeface="Futura" panose="020B0604020202020204" charset="0"/>
                <a:ea typeface="Futura"/>
                <a:cs typeface="Futura"/>
                <a:sym typeface="Futura"/>
              </a:rPr>
              <a:t>‘</a:t>
            </a:r>
            <a:r>
              <a:rPr lang="en-US" sz="3000" i="1" dirty="0">
                <a:solidFill>
                  <a:schemeClr val="bg2"/>
                </a:solidFill>
                <a:latin typeface="Futura" panose="020B0604020202020204" charset="0"/>
                <a:ea typeface="Futura"/>
                <a:cs typeface="Futura"/>
                <a:sym typeface="Futura"/>
              </a:rPr>
              <a:t>Parish and </a:t>
            </a:r>
            <a:r>
              <a:rPr lang="en-GB" sz="3000" i="1" dirty="0">
                <a:solidFill>
                  <a:schemeClr val="bg2"/>
                </a:solidFill>
                <a:latin typeface="Futura" panose="020B0604020202020204" charset="0"/>
                <a:ea typeface="Futura"/>
                <a:cs typeface="Futura"/>
                <a:sym typeface="Futura"/>
              </a:rPr>
              <a:t>Neighbourhood</a:t>
            </a:r>
            <a:r>
              <a:rPr lang="en-US" sz="3000" i="1" dirty="0">
                <a:solidFill>
                  <a:schemeClr val="bg2"/>
                </a:solidFill>
                <a:latin typeface="Futura" panose="020B0604020202020204" charset="0"/>
                <a:ea typeface="Futura"/>
                <a:cs typeface="Futura"/>
                <a:sym typeface="Futura"/>
              </a:rPr>
              <a:t> Council Climate Action Group</a:t>
            </a:r>
            <a:r>
              <a:rPr lang="en-US" sz="3000" dirty="0">
                <a:solidFill>
                  <a:schemeClr val="bg2"/>
                </a:solidFill>
                <a:latin typeface="Futura" panose="020B0604020202020204" charset="0"/>
                <a:ea typeface="Futura"/>
                <a:cs typeface="Futura"/>
                <a:sym typeface="Futura"/>
              </a:rPr>
              <a:t>’</a:t>
            </a:r>
            <a:r>
              <a:rPr lang="hu-HU" sz="3000" dirty="0">
                <a:solidFill>
                  <a:schemeClr val="bg2"/>
                </a:solidFill>
                <a:latin typeface="Futura" panose="020B0604020202020204" charset="0"/>
                <a:ea typeface="Futura"/>
                <a:cs typeface="Futura"/>
                <a:sym typeface="Futura"/>
              </a:rPr>
              <a:t>, </a:t>
            </a:r>
            <a:r>
              <a:rPr lang="en-GB" sz="3000" dirty="0">
                <a:solidFill>
                  <a:schemeClr val="bg2"/>
                </a:solidFill>
                <a:latin typeface="Futura" panose="020B0604020202020204" charset="0"/>
                <a:ea typeface="Futura"/>
                <a:cs typeface="Futura"/>
                <a:sym typeface="Futura"/>
              </a:rPr>
              <a:t>‘</a:t>
            </a:r>
            <a:r>
              <a:rPr lang="en-GB" sz="3000" i="1" dirty="0">
                <a:solidFill>
                  <a:schemeClr val="bg2"/>
                </a:solidFill>
                <a:latin typeface="Futura" panose="020B0604020202020204" charset="0"/>
                <a:ea typeface="Futura"/>
                <a:cs typeface="Futura"/>
                <a:sym typeface="Futura"/>
              </a:rPr>
              <a:t>H</a:t>
            </a:r>
            <a:r>
              <a:rPr lang="hu-HU" sz="3000" i="1" dirty="0">
                <a:solidFill>
                  <a:schemeClr val="bg2"/>
                </a:solidFill>
                <a:latin typeface="Futura" panose="020B0604020202020204" charset="0"/>
                <a:ea typeface="Futura"/>
                <a:cs typeface="Futura"/>
                <a:sym typeface="Futura"/>
              </a:rPr>
              <a:t>orsham Green Spaces Forum</a:t>
            </a:r>
            <a:r>
              <a:rPr lang="en-GB" sz="3000" i="1" dirty="0">
                <a:solidFill>
                  <a:schemeClr val="bg2"/>
                </a:solidFill>
                <a:latin typeface="Futura" panose="020B0604020202020204" charset="0"/>
                <a:ea typeface="Futura"/>
                <a:cs typeface="Futura"/>
                <a:sym typeface="Futura"/>
              </a:rPr>
              <a:t>’</a:t>
            </a:r>
            <a:r>
              <a:rPr lang="hu-HU" sz="3000" i="1" dirty="0">
                <a:solidFill>
                  <a:schemeClr val="bg2"/>
                </a:solidFill>
                <a:latin typeface="Futura" panose="020B0604020202020204" charset="0"/>
                <a:ea typeface="Futura"/>
                <a:cs typeface="Futura"/>
                <a:sym typeface="Futura"/>
              </a:rPr>
              <a:t> </a:t>
            </a:r>
            <a:r>
              <a:rPr lang="hu-HU" sz="3000" dirty="0">
                <a:solidFill>
                  <a:schemeClr val="bg2"/>
                </a:solidFill>
                <a:latin typeface="Futura" panose="020B0604020202020204" charset="0"/>
                <a:ea typeface="Futura"/>
                <a:cs typeface="Futura"/>
                <a:sym typeface="Futura"/>
              </a:rPr>
              <a:t>and local climate focused groups and organisations.</a:t>
            </a:r>
            <a:endParaRPr lang="en-US" sz="3000" dirty="0">
              <a:solidFill>
                <a:schemeClr val="bg2"/>
              </a:solidFill>
              <a:latin typeface="Futura" panose="020B0604020202020204" charset="0"/>
              <a:ea typeface="Futura"/>
              <a:cs typeface="Futura"/>
              <a:sym typeface="Futura"/>
            </a:endParaRPr>
          </a:p>
          <a:p>
            <a:pPr algn="l">
              <a:lnSpc>
                <a:spcPts val="5039"/>
              </a:lnSpc>
            </a:pPr>
            <a:endParaRPr lang="en-US" sz="3000" dirty="0">
              <a:solidFill>
                <a:schemeClr val="bg2"/>
              </a:solidFill>
              <a:latin typeface="Futura"/>
              <a:ea typeface="Futura"/>
              <a:cs typeface="Futura"/>
              <a:sym typeface="Futura"/>
            </a:endParaRPr>
          </a:p>
        </p:txBody>
      </p:sp>
      <p:sp>
        <p:nvSpPr>
          <p:cNvPr id="10" name="Slide Number Placeholder 9">
            <a:extLst>
              <a:ext uri="{FF2B5EF4-FFF2-40B4-BE49-F238E27FC236}">
                <a16:creationId xmlns:a16="http://schemas.microsoft.com/office/drawing/2014/main" id="{ACE3E441-10B4-B69F-2BFB-EAC97AE54FF7}"/>
              </a:ext>
            </a:extLst>
          </p:cNvPr>
          <p:cNvSpPr>
            <a:spLocks noGrp="1"/>
          </p:cNvSpPr>
          <p:nvPr>
            <p:ph type="sldNum" sz="quarter" idx="12"/>
          </p:nvPr>
        </p:nvSpPr>
        <p:spPr>
          <a:xfrm>
            <a:off x="7772400" y="9824403"/>
            <a:ext cx="2133600" cy="365125"/>
          </a:xfrm>
        </p:spPr>
        <p:txBody>
          <a:bodyPr/>
          <a:lstStyle/>
          <a:p>
            <a:pPr algn="ctr"/>
            <a:fld id="{B6F15528-21DE-4FAA-801E-634DDDAF4B2B}" type="slidenum">
              <a:rPr lang="en-US" smtClean="0">
                <a:solidFill>
                  <a:schemeClr val="bg2"/>
                </a:solidFill>
              </a:rPr>
              <a:pPr algn="ctr"/>
              <a:t>4</a:t>
            </a:fld>
            <a:endParaRPr lang="en-US">
              <a:solidFill>
                <a:schemeClr val="bg2"/>
              </a:solidFill>
            </a:endParaRPr>
          </a:p>
        </p:txBody>
      </p:sp>
    </p:spTree>
    <p:extLst>
      <p:ext uri="{BB962C8B-B14F-4D97-AF65-F5344CB8AC3E}">
        <p14:creationId xmlns:p14="http://schemas.microsoft.com/office/powerpoint/2010/main" val="72022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TextBox 2"/>
          <p:cNvSpPr txBox="1"/>
          <p:nvPr/>
        </p:nvSpPr>
        <p:spPr>
          <a:xfrm>
            <a:off x="990600" y="682710"/>
            <a:ext cx="12084372" cy="894284"/>
          </a:xfrm>
          <a:prstGeom prst="rect">
            <a:avLst/>
          </a:prstGeom>
        </p:spPr>
        <p:txBody>
          <a:bodyPr lIns="0" tIns="0" rIns="0" bIns="0" rtlCol="0" anchor="t">
            <a:spAutoFit/>
          </a:bodyPr>
          <a:lstStyle/>
          <a:p>
            <a:pPr algn="l">
              <a:lnSpc>
                <a:spcPts val="7699"/>
              </a:lnSpc>
              <a:spcBef>
                <a:spcPct val="0"/>
              </a:spcBef>
            </a:pPr>
            <a:r>
              <a:rPr lang="en-US" sz="5499" b="1">
                <a:solidFill>
                  <a:schemeClr val="bg2"/>
                </a:solidFill>
                <a:latin typeface="Futura Bold"/>
                <a:ea typeface="Futura Bold"/>
                <a:cs typeface="Futura Bold"/>
                <a:sym typeface="Futura Bold"/>
              </a:rPr>
              <a:t>Our Climate Action Plan</a:t>
            </a:r>
          </a:p>
        </p:txBody>
      </p:sp>
      <p:sp>
        <p:nvSpPr>
          <p:cNvPr id="3" name="Freeform 3"/>
          <p:cNvSpPr/>
          <p:nvPr/>
        </p:nvSpPr>
        <p:spPr>
          <a:xfrm>
            <a:off x="12185049" y="415925"/>
            <a:ext cx="2735747" cy="1308185"/>
          </a:xfrm>
          <a:custGeom>
            <a:avLst/>
            <a:gdLst/>
            <a:ahLst/>
            <a:cxnLst/>
            <a:rect l="l" t="t" r="r" b="b"/>
            <a:pathLst>
              <a:path w="2735747" h="1308185">
                <a:moveTo>
                  <a:pt x="0" y="0"/>
                </a:moveTo>
                <a:lnTo>
                  <a:pt x="2735748" y="0"/>
                </a:lnTo>
                <a:lnTo>
                  <a:pt x="2735748" y="1308185"/>
                </a:lnTo>
                <a:lnTo>
                  <a:pt x="0" y="1308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4" name="Freeform 4"/>
          <p:cNvSpPr/>
          <p:nvPr/>
        </p:nvSpPr>
        <p:spPr>
          <a:xfrm>
            <a:off x="15736578" y="8322157"/>
            <a:ext cx="3163310" cy="1512637"/>
          </a:xfrm>
          <a:custGeom>
            <a:avLst/>
            <a:gdLst/>
            <a:ahLst/>
            <a:cxnLst/>
            <a:rect l="l" t="t" r="r" b="b"/>
            <a:pathLst>
              <a:path w="3163310" h="1512637">
                <a:moveTo>
                  <a:pt x="0" y="0"/>
                </a:moveTo>
                <a:lnTo>
                  <a:pt x="3163310" y="0"/>
                </a:lnTo>
                <a:lnTo>
                  <a:pt x="3163310" y="1512637"/>
                </a:lnTo>
                <a:lnTo>
                  <a:pt x="0" y="15126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solidFill>
                <a:schemeClr val="bg2"/>
              </a:solidFill>
            </a:endParaRPr>
          </a:p>
        </p:txBody>
      </p:sp>
      <p:sp>
        <p:nvSpPr>
          <p:cNvPr id="5" name="Freeform 5"/>
          <p:cNvSpPr/>
          <p:nvPr/>
        </p:nvSpPr>
        <p:spPr>
          <a:xfrm>
            <a:off x="13393131" y="2289482"/>
            <a:ext cx="4686894" cy="6245722"/>
          </a:xfrm>
          <a:custGeom>
            <a:avLst/>
            <a:gdLst/>
            <a:ahLst/>
            <a:cxnLst/>
            <a:rect l="l" t="t" r="r" b="b"/>
            <a:pathLst>
              <a:path w="4686894" h="6245722">
                <a:moveTo>
                  <a:pt x="0" y="0"/>
                </a:moveTo>
                <a:lnTo>
                  <a:pt x="4686894" y="0"/>
                </a:lnTo>
                <a:lnTo>
                  <a:pt x="4686894" y="6245721"/>
                </a:lnTo>
                <a:lnTo>
                  <a:pt x="0" y="6245721"/>
                </a:lnTo>
                <a:lnTo>
                  <a:pt x="0" y="0"/>
                </a:lnTo>
                <a:close/>
              </a:path>
            </a:pathLst>
          </a:custGeom>
          <a:blipFill>
            <a:blip r:embed="rId4"/>
            <a:stretch>
              <a:fillRect/>
            </a:stretch>
          </a:blipFill>
        </p:spPr>
        <p:txBody>
          <a:bodyPr/>
          <a:lstStyle/>
          <a:p>
            <a:endParaRPr lang="en-GB">
              <a:solidFill>
                <a:schemeClr val="bg2"/>
              </a:solidFill>
            </a:endParaRPr>
          </a:p>
        </p:txBody>
      </p:sp>
      <p:sp>
        <p:nvSpPr>
          <p:cNvPr id="6" name="TextBox 6"/>
          <p:cNvSpPr txBox="1"/>
          <p:nvPr/>
        </p:nvSpPr>
        <p:spPr>
          <a:xfrm>
            <a:off x="959224" y="2289482"/>
            <a:ext cx="11614044" cy="2471831"/>
          </a:xfrm>
          <a:prstGeom prst="rect">
            <a:avLst/>
          </a:prstGeom>
        </p:spPr>
        <p:txBody>
          <a:bodyPr wrap="square" lIns="0" tIns="0" rIns="0" bIns="0" rtlCol="0" anchor="t">
            <a:spAutoFit/>
          </a:bodyPr>
          <a:lstStyle/>
          <a:p>
            <a:pPr algn="l">
              <a:lnSpc>
                <a:spcPts val="5039"/>
              </a:lnSpc>
            </a:pPr>
            <a:r>
              <a:rPr lang="en-US" sz="3000" dirty="0">
                <a:solidFill>
                  <a:schemeClr val="bg2"/>
                </a:solidFill>
                <a:latin typeface="Futura"/>
                <a:ea typeface="Futura"/>
                <a:cs typeface="Futura"/>
                <a:sym typeface="Futura"/>
              </a:rPr>
              <a:t>Our climate action plan </a:t>
            </a:r>
            <a:r>
              <a:rPr lang="hu-HU" sz="3000" dirty="0">
                <a:solidFill>
                  <a:schemeClr val="bg2"/>
                </a:solidFill>
                <a:latin typeface="Futura"/>
                <a:ea typeface="Futura"/>
                <a:cs typeface="Futura"/>
                <a:sym typeface="Futura"/>
              </a:rPr>
              <a:t>objectives are</a:t>
            </a:r>
            <a:r>
              <a:rPr lang="en-US" sz="3000" dirty="0">
                <a:solidFill>
                  <a:schemeClr val="bg2"/>
                </a:solidFill>
                <a:latin typeface="Futura"/>
                <a:ea typeface="Futura"/>
                <a:cs typeface="Futura"/>
                <a:sym typeface="Futura"/>
              </a:rPr>
              <a:t> aligned with our</a:t>
            </a:r>
            <a:r>
              <a:rPr lang="hu-HU" sz="3000" dirty="0">
                <a:solidFill>
                  <a:schemeClr val="bg2"/>
                </a:solidFill>
                <a:latin typeface="Futura"/>
                <a:ea typeface="Futura"/>
                <a:cs typeface="Futura"/>
                <a:sym typeface="Futura"/>
              </a:rPr>
              <a:t> Business Plan,</a:t>
            </a:r>
            <a:r>
              <a:rPr lang="en-US" sz="3000" dirty="0">
                <a:solidFill>
                  <a:schemeClr val="bg2"/>
                </a:solidFill>
                <a:latin typeface="Futura"/>
                <a:ea typeface="Futura"/>
                <a:cs typeface="Futura"/>
                <a:sym typeface="Futura"/>
              </a:rPr>
              <a:t> </a:t>
            </a:r>
            <a:r>
              <a:rPr lang="en-US" sz="3000" dirty="0" err="1">
                <a:solidFill>
                  <a:schemeClr val="bg2"/>
                </a:solidFill>
                <a:latin typeface="Futura"/>
                <a:ea typeface="Futura"/>
                <a:cs typeface="Futura"/>
                <a:sym typeface="Futura"/>
              </a:rPr>
              <a:t>Neighbourhood</a:t>
            </a:r>
            <a:r>
              <a:rPr lang="en-US" sz="3000" dirty="0">
                <a:solidFill>
                  <a:schemeClr val="bg2"/>
                </a:solidFill>
                <a:latin typeface="Futura"/>
                <a:ea typeface="Futura"/>
                <a:cs typeface="Futura"/>
                <a:sym typeface="Futura"/>
              </a:rPr>
              <a:t> Plan and </a:t>
            </a:r>
            <a:r>
              <a:rPr lang="hu-HU" sz="3000" dirty="0">
                <a:solidFill>
                  <a:schemeClr val="bg2"/>
                </a:solidFill>
                <a:latin typeface="Futura"/>
                <a:ea typeface="Futura"/>
                <a:cs typeface="Futura"/>
                <a:sym typeface="Futura"/>
              </a:rPr>
              <a:t>works towards </a:t>
            </a:r>
            <a:r>
              <a:rPr lang="en-US" sz="3000" dirty="0">
                <a:solidFill>
                  <a:schemeClr val="bg2"/>
                </a:solidFill>
                <a:latin typeface="Futura"/>
                <a:ea typeface="Futura"/>
                <a:cs typeface="Futura"/>
                <a:sym typeface="Futura"/>
              </a:rPr>
              <a:t>the U.K.’s national target to be carbon neutral by 2050.</a:t>
            </a:r>
            <a:endParaRPr lang="hu-HU" sz="3000" dirty="0">
              <a:solidFill>
                <a:schemeClr val="bg2"/>
              </a:solidFill>
              <a:latin typeface="Futura"/>
              <a:ea typeface="Futura"/>
              <a:cs typeface="Futura"/>
              <a:sym typeface="Futura"/>
            </a:endParaRPr>
          </a:p>
          <a:p>
            <a:pPr algn="l">
              <a:lnSpc>
                <a:spcPts val="5039"/>
              </a:lnSpc>
            </a:pPr>
            <a:endParaRPr lang="en-US" sz="3000" dirty="0">
              <a:solidFill>
                <a:schemeClr val="bg2"/>
              </a:solidFill>
              <a:latin typeface="Futura"/>
              <a:ea typeface="Futura"/>
              <a:cs typeface="Futura"/>
              <a:sym typeface="Futura"/>
            </a:endParaRPr>
          </a:p>
        </p:txBody>
      </p:sp>
      <p:sp>
        <p:nvSpPr>
          <p:cNvPr id="7" name="TextBox 7"/>
          <p:cNvSpPr txBox="1"/>
          <p:nvPr/>
        </p:nvSpPr>
        <p:spPr>
          <a:xfrm>
            <a:off x="959223" y="4736660"/>
            <a:ext cx="11614044" cy="3754233"/>
          </a:xfrm>
          <a:prstGeom prst="rect">
            <a:avLst/>
          </a:prstGeom>
        </p:spPr>
        <p:txBody>
          <a:bodyPr wrap="square" lIns="0" tIns="0" rIns="0" bIns="0" rtlCol="0" anchor="t">
            <a:spAutoFit/>
          </a:bodyPr>
          <a:lstStyle/>
          <a:p>
            <a:pPr algn="l">
              <a:lnSpc>
                <a:spcPts val="5039"/>
              </a:lnSpc>
            </a:pPr>
            <a:r>
              <a:rPr lang="en-US" sz="3000" dirty="0">
                <a:solidFill>
                  <a:schemeClr val="bg2"/>
                </a:solidFill>
                <a:latin typeface="Futura"/>
                <a:ea typeface="Futura"/>
                <a:cs typeface="Futura"/>
                <a:sym typeface="Futura"/>
              </a:rPr>
              <a:t>The plan is a collection of the actions, we as a Parish Council are committed to take in order to reduce the carbon footprint of our </a:t>
            </a:r>
            <a:r>
              <a:rPr lang="en-US" sz="3000" dirty="0" err="1">
                <a:solidFill>
                  <a:schemeClr val="bg2"/>
                </a:solidFill>
                <a:latin typeface="Futura"/>
                <a:ea typeface="Futura"/>
                <a:cs typeface="Futura"/>
                <a:sym typeface="Futura"/>
              </a:rPr>
              <a:t>organisation</a:t>
            </a:r>
            <a:r>
              <a:rPr lang="hu-HU" sz="3000" dirty="0">
                <a:solidFill>
                  <a:schemeClr val="bg2"/>
                </a:solidFill>
                <a:latin typeface="Futura"/>
                <a:ea typeface="Futura"/>
                <a:cs typeface="Futura"/>
                <a:sym typeface="Futura"/>
              </a:rPr>
              <a:t>,</a:t>
            </a:r>
            <a:r>
              <a:rPr lang="en-US" sz="3000" dirty="0">
                <a:solidFill>
                  <a:schemeClr val="bg2"/>
                </a:solidFill>
                <a:latin typeface="Futura"/>
                <a:ea typeface="Futura"/>
                <a:cs typeface="Futura"/>
                <a:sym typeface="Futura"/>
              </a:rPr>
              <a:t> help protect the natural areas of the Parish and work together with local groups, schools and our residents to turn Southwater Parish into an environmentally friendly area and to be a leading example for other councils and parishes.</a:t>
            </a:r>
          </a:p>
        </p:txBody>
      </p:sp>
      <p:sp>
        <p:nvSpPr>
          <p:cNvPr id="10" name="Slide Number Placeholder 9">
            <a:extLst>
              <a:ext uri="{FF2B5EF4-FFF2-40B4-BE49-F238E27FC236}">
                <a16:creationId xmlns:a16="http://schemas.microsoft.com/office/drawing/2014/main" id="{0C7EE813-D4C8-6B55-332C-EB1CE550DC25}"/>
              </a:ext>
            </a:extLst>
          </p:cNvPr>
          <p:cNvSpPr>
            <a:spLocks noGrp="1"/>
          </p:cNvSpPr>
          <p:nvPr>
            <p:ph type="sldNum" sz="quarter" idx="12"/>
          </p:nvPr>
        </p:nvSpPr>
        <p:spPr>
          <a:xfrm>
            <a:off x="7772400" y="9824403"/>
            <a:ext cx="2133600" cy="365125"/>
          </a:xfrm>
        </p:spPr>
        <p:txBody>
          <a:bodyPr/>
          <a:lstStyle/>
          <a:p>
            <a:pPr algn="ctr"/>
            <a:fld id="{B6F15528-21DE-4FAA-801E-634DDDAF4B2B}" type="slidenum">
              <a:rPr lang="en-US" smtClean="0">
                <a:solidFill>
                  <a:schemeClr val="bg2"/>
                </a:solidFill>
              </a:rPr>
              <a:pPr algn="ctr"/>
              <a:t>5</a:t>
            </a:fld>
            <a:endParaRPr lang="en-US">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237A8F5F-A1EC-2C5A-1E2B-A2DA6BD7F0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CE3AA9-D933-4F80-E57A-342C896C62FA}"/>
              </a:ext>
            </a:extLst>
          </p:cNvPr>
          <p:cNvSpPr/>
          <p:nvPr/>
        </p:nvSpPr>
        <p:spPr>
          <a:xfrm>
            <a:off x="14625396" y="244200"/>
            <a:ext cx="3281177" cy="1568999"/>
          </a:xfrm>
          <a:custGeom>
            <a:avLst/>
            <a:gdLst/>
            <a:ahLst/>
            <a:cxnLst/>
            <a:rect l="l" t="t" r="r" b="b"/>
            <a:pathLst>
              <a:path w="3281177" h="1568999">
                <a:moveTo>
                  <a:pt x="0" y="0"/>
                </a:moveTo>
                <a:lnTo>
                  <a:pt x="3281177" y="0"/>
                </a:lnTo>
                <a:lnTo>
                  <a:pt x="3281177" y="1569000"/>
                </a:lnTo>
                <a:lnTo>
                  <a:pt x="0" y="1569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14571CC-C811-1A11-7805-8F52BABE5CB6}"/>
              </a:ext>
            </a:extLst>
          </p:cNvPr>
          <p:cNvSpPr/>
          <p:nvPr/>
        </p:nvSpPr>
        <p:spPr>
          <a:xfrm>
            <a:off x="14608302" y="5337959"/>
            <a:ext cx="2650998" cy="1267659"/>
          </a:xfrm>
          <a:custGeom>
            <a:avLst/>
            <a:gdLst/>
            <a:ahLst/>
            <a:cxnLst/>
            <a:rect l="l" t="t" r="r" b="b"/>
            <a:pathLst>
              <a:path w="2650998" h="1267659">
                <a:moveTo>
                  <a:pt x="0" y="0"/>
                </a:moveTo>
                <a:lnTo>
                  <a:pt x="2650998" y="0"/>
                </a:lnTo>
                <a:lnTo>
                  <a:pt x="2650998" y="1267659"/>
                </a:lnTo>
                <a:lnTo>
                  <a:pt x="0" y="1267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Calibri"/>
              <a:ea typeface="+mn-ea"/>
              <a:cs typeface="+mn-cs"/>
            </a:endParaRPr>
          </a:p>
        </p:txBody>
      </p:sp>
      <p:sp>
        <p:nvSpPr>
          <p:cNvPr id="5" name="Freeform 5">
            <a:extLst>
              <a:ext uri="{FF2B5EF4-FFF2-40B4-BE49-F238E27FC236}">
                <a16:creationId xmlns:a16="http://schemas.microsoft.com/office/drawing/2014/main" id="{E9D42E6A-49F9-A866-0006-5E1D910FD534}"/>
              </a:ext>
            </a:extLst>
          </p:cNvPr>
          <p:cNvSpPr>
            <a:spLocks noChangeAspect="1"/>
          </p:cNvSpPr>
          <p:nvPr/>
        </p:nvSpPr>
        <p:spPr>
          <a:xfrm>
            <a:off x="343949" y="3005140"/>
            <a:ext cx="4354449" cy="5985640"/>
          </a:xfrm>
          <a:custGeom>
            <a:avLst/>
            <a:gdLst/>
            <a:ahLst/>
            <a:cxnLst/>
            <a:rect l="l" t="t" r="r" b="b"/>
            <a:pathLst>
              <a:path w="1826284" h="2510416">
                <a:moveTo>
                  <a:pt x="0" y="0"/>
                </a:moveTo>
                <a:lnTo>
                  <a:pt x="1826284" y="0"/>
                </a:lnTo>
                <a:lnTo>
                  <a:pt x="1826284" y="2510415"/>
                </a:lnTo>
                <a:lnTo>
                  <a:pt x="0" y="2510415"/>
                </a:lnTo>
                <a:lnTo>
                  <a:pt x="0" y="0"/>
                </a:lnTo>
                <a:close/>
              </a:path>
            </a:pathLst>
          </a:custGeom>
          <a:blipFill>
            <a:blip r:embed="rId5"/>
            <a:stretch>
              <a:fillRect l="-1762" t="-360" r="-17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Calibri"/>
              <a:ea typeface="+mn-ea"/>
              <a:cs typeface="+mn-cs"/>
            </a:endParaRPr>
          </a:p>
        </p:txBody>
      </p:sp>
      <p:sp>
        <p:nvSpPr>
          <p:cNvPr id="7" name="TextBox 7">
            <a:extLst>
              <a:ext uri="{FF2B5EF4-FFF2-40B4-BE49-F238E27FC236}">
                <a16:creationId xmlns:a16="http://schemas.microsoft.com/office/drawing/2014/main" id="{12C69325-05CF-6250-B5FE-21B9B008DB60}"/>
              </a:ext>
            </a:extLst>
          </p:cNvPr>
          <p:cNvSpPr txBox="1"/>
          <p:nvPr/>
        </p:nvSpPr>
        <p:spPr>
          <a:xfrm>
            <a:off x="1597025" y="489636"/>
            <a:ext cx="14086652" cy="1219308"/>
          </a:xfrm>
          <a:prstGeom prst="rect">
            <a:avLst/>
          </a:prstGeom>
        </p:spPr>
        <p:txBody>
          <a:bodyPr lIns="0" tIns="0" rIns="0" bIns="0" rtlCol="0" anchor="t">
            <a:spAutoFit/>
          </a:bodyPr>
          <a:lstStyle/>
          <a:p>
            <a:pPr marL="0" marR="0" lvl="0" indent="0" algn="l" defTabSz="914400" rtl="0" eaLnBrk="1" fontAlgn="auto" latinLnBrk="0" hangingPunct="1">
              <a:lnSpc>
                <a:spcPts val="10489"/>
              </a:lnSpc>
              <a:spcBef>
                <a:spcPct val="0"/>
              </a:spcBef>
              <a:spcAft>
                <a:spcPts val="0"/>
              </a:spcAft>
              <a:buClrTx/>
              <a:buSzTx/>
              <a:buFontTx/>
              <a:buNone/>
              <a:tabLst/>
              <a:defRPr/>
            </a:pPr>
            <a:r>
              <a:rPr kumimoji="0" lang="hu-HU" sz="7492" b="1" i="0" u="none" strike="noStrike" kern="1200" cap="none" spc="0" normalizeH="0" baseline="0" noProof="0">
                <a:ln>
                  <a:noFill/>
                </a:ln>
                <a:solidFill>
                  <a:schemeClr val="bg2"/>
                </a:solidFill>
                <a:effectLst/>
                <a:uLnTx/>
                <a:uFillTx/>
                <a:latin typeface="Futura Bold"/>
                <a:ea typeface="Futura Bold"/>
                <a:cs typeface="Futura Bold"/>
                <a:sym typeface="Futura Bold"/>
              </a:rPr>
              <a:t>Action Plan Key</a:t>
            </a:r>
            <a:endParaRPr kumimoji="0" lang="en-US" sz="7492" b="1" i="0" u="none" strike="noStrike" kern="1200" cap="none" spc="0" normalizeH="0" baseline="0" noProof="0">
              <a:ln>
                <a:noFill/>
              </a:ln>
              <a:solidFill>
                <a:schemeClr val="bg2"/>
              </a:solidFill>
              <a:effectLst/>
              <a:uLnTx/>
              <a:uFillTx/>
              <a:latin typeface="Futura Bold"/>
              <a:ea typeface="Futura Bold"/>
              <a:cs typeface="Futura Bold"/>
              <a:sym typeface="Futura Bold"/>
            </a:endParaRPr>
          </a:p>
        </p:txBody>
      </p:sp>
      <p:sp>
        <p:nvSpPr>
          <p:cNvPr id="11" name="Freeform 11">
            <a:extLst>
              <a:ext uri="{FF2B5EF4-FFF2-40B4-BE49-F238E27FC236}">
                <a16:creationId xmlns:a16="http://schemas.microsoft.com/office/drawing/2014/main" id="{9BA357C4-4E42-315C-28F5-991280769CF8}"/>
              </a:ext>
            </a:extLst>
          </p:cNvPr>
          <p:cNvSpPr/>
          <p:nvPr/>
        </p:nvSpPr>
        <p:spPr>
          <a:xfrm>
            <a:off x="14893967" y="4374995"/>
            <a:ext cx="3394033" cy="1622965"/>
          </a:xfrm>
          <a:custGeom>
            <a:avLst/>
            <a:gdLst/>
            <a:ahLst/>
            <a:cxnLst/>
            <a:rect l="l" t="t" r="r" b="b"/>
            <a:pathLst>
              <a:path w="3394033" h="1622965">
                <a:moveTo>
                  <a:pt x="0" y="0"/>
                </a:moveTo>
                <a:lnTo>
                  <a:pt x="3394033" y="0"/>
                </a:lnTo>
                <a:lnTo>
                  <a:pt x="3394033" y="1622965"/>
                </a:lnTo>
                <a:lnTo>
                  <a:pt x="0" y="16229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2"/>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6060D15B-18F6-1983-4466-9B57DE4A6E64}"/>
              </a:ext>
            </a:extLst>
          </p:cNvPr>
          <p:cNvGraphicFramePr>
            <a:graphicFrameLocks noGrp="1"/>
          </p:cNvGraphicFramePr>
          <p:nvPr>
            <p:extLst>
              <p:ext uri="{D42A27DB-BD31-4B8C-83A1-F6EECF244321}">
                <p14:modId xmlns:p14="http://schemas.microsoft.com/office/powerpoint/2010/main" val="2579699558"/>
              </p:ext>
            </p:extLst>
          </p:nvPr>
        </p:nvGraphicFramePr>
        <p:xfrm>
          <a:off x="5105400" y="3185381"/>
          <a:ext cx="9372600" cy="5723631"/>
        </p:xfrm>
        <a:graphic>
          <a:graphicData uri="http://schemas.openxmlformats.org/drawingml/2006/table">
            <a:tbl>
              <a:tblPr firstRow="1" firstCol="1" bandRow="1"/>
              <a:tblGrid>
                <a:gridCol w="9372600">
                  <a:extLst>
                    <a:ext uri="{9D8B030D-6E8A-4147-A177-3AD203B41FA5}">
                      <a16:colId xmlns:a16="http://schemas.microsoft.com/office/drawing/2014/main" val="4040430645"/>
                    </a:ext>
                  </a:extLst>
                </a:gridCol>
              </a:tblGrid>
              <a:tr h="720427">
                <a:tc>
                  <a:txBody>
                    <a:bodyPr/>
                    <a:lstStyle/>
                    <a:p>
                      <a:pPr>
                        <a:lnSpc>
                          <a:spcPct val="130000"/>
                        </a:lnSpc>
                        <a:spcAft>
                          <a:spcPts val="800"/>
                        </a:spcAft>
                      </a:pPr>
                      <a:r>
                        <a:rPr lang="en-GB" sz="2000" b="1">
                          <a:solidFill>
                            <a:schemeClr val="tx1"/>
                          </a:solidFill>
                          <a:effectLst/>
                          <a:latin typeface="Futura" panose="020B0604020202020204" charset="0"/>
                          <a:ea typeface="Times New Roman" panose="02020603050405020304" pitchFamily="18" charset="0"/>
                          <a:cs typeface="Times New Roman" panose="02020603050405020304" pitchFamily="18" charset="0"/>
                        </a:rPr>
                        <a:t>SPC</a:t>
                      </a:r>
                      <a:endParaRPr lang="en-GB" sz="2000">
                        <a:solidFill>
                          <a:schemeClr val="tx1"/>
                        </a:solidFill>
                        <a:effectLst/>
                        <a:latin typeface="Futura" panose="020B060402020202020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02318976"/>
                  </a:ext>
                </a:extLst>
              </a:tr>
              <a:tr h="674647">
                <a:tc>
                  <a:txBody>
                    <a:bodyPr/>
                    <a:lstStyle/>
                    <a:p>
                      <a:pPr>
                        <a:lnSpc>
                          <a:spcPct val="130000"/>
                        </a:lnSpc>
                        <a:spcAft>
                          <a:spcPts val="800"/>
                        </a:spcAft>
                      </a:pPr>
                      <a:r>
                        <a:rPr lang="en-GB" sz="2000">
                          <a:solidFill>
                            <a:schemeClr val="bg2"/>
                          </a:solidFill>
                          <a:effectLst/>
                          <a:latin typeface="Futura" panose="020B0604020202020204" charset="0"/>
                          <a:ea typeface="Times New Roman" panose="02020603050405020304" pitchFamily="18" charset="0"/>
                          <a:cs typeface="Times New Roman" panose="02020603050405020304" pitchFamily="18" charset="0"/>
                        </a:rPr>
                        <a:t>Objectives where SPC can directly provide the noted activity, service or utilise contractors, outsource to companies.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394301"/>
                  </a:ext>
                </a:extLst>
              </a:tr>
              <a:tr h="308390">
                <a:tc>
                  <a:txBody>
                    <a:bodyPr/>
                    <a:lstStyle/>
                    <a:p>
                      <a:pPr>
                        <a:lnSpc>
                          <a:spcPct val="130000"/>
                        </a:lnSpc>
                      </a:pPr>
                      <a:endParaRPr lang="en-GB" sz="105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6795911"/>
                  </a:ext>
                </a:extLst>
              </a:tr>
              <a:tr h="704137">
                <a:tc>
                  <a:txBody>
                    <a:bodyPr/>
                    <a:lstStyle/>
                    <a:p>
                      <a:pPr>
                        <a:lnSpc>
                          <a:spcPct val="130000"/>
                        </a:lnSpc>
                        <a:spcAft>
                          <a:spcPts val="800"/>
                        </a:spcAft>
                      </a:pPr>
                      <a:r>
                        <a:rPr lang="en-GB" sz="2000" b="1">
                          <a:solidFill>
                            <a:schemeClr val="tx1"/>
                          </a:solidFill>
                          <a:effectLst/>
                          <a:latin typeface="Futura" panose="020B0604020202020204" charset="0"/>
                          <a:ea typeface="Times New Roman" panose="02020603050405020304" pitchFamily="18" charset="0"/>
                          <a:cs typeface="Times New Roman" panose="02020603050405020304" pitchFamily="18" charset="0"/>
                        </a:rPr>
                        <a:t>Partnership</a:t>
                      </a:r>
                      <a:endParaRPr lang="en-GB" sz="2000">
                        <a:solidFill>
                          <a:schemeClr val="tx1"/>
                        </a:solidFill>
                        <a:effectLst/>
                        <a:latin typeface="Futura" panose="020B060402020202020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67937032"/>
                  </a:ext>
                </a:extLst>
              </a:tr>
              <a:tr h="572532">
                <a:tc>
                  <a:txBody>
                    <a:bodyPr/>
                    <a:lstStyle/>
                    <a:p>
                      <a:pPr>
                        <a:lnSpc>
                          <a:spcPct val="130000"/>
                        </a:lnSpc>
                        <a:spcAft>
                          <a:spcPts val="800"/>
                        </a:spcAft>
                      </a:pPr>
                      <a:r>
                        <a:rPr lang="en-GB" sz="2000">
                          <a:solidFill>
                            <a:schemeClr val="bg2"/>
                          </a:solidFill>
                          <a:effectLst/>
                          <a:latin typeface="Futura" panose="020B0604020202020204" charset="0"/>
                          <a:ea typeface="Times New Roman" panose="02020603050405020304" pitchFamily="18" charset="0"/>
                          <a:cs typeface="Times New Roman" panose="02020603050405020304" pitchFamily="18" charset="0"/>
                        </a:rPr>
                        <a:t>Objectives where SPC must work with other bodies to deliver the noted activity or service.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245932"/>
                  </a:ext>
                </a:extLst>
              </a:tr>
              <a:tr h="308390">
                <a:tc>
                  <a:txBody>
                    <a:bodyPr/>
                    <a:lstStyle/>
                    <a:p>
                      <a:pPr>
                        <a:lnSpc>
                          <a:spcPct val="130000"/>
                        </a:lnSpc>
                      </a:pPr>
                      <a:endParaRPr lang="en-GB" sz="2000">
                        <a:solidFill>
                          <a:schemeClr val="tx1"/>
                        </a:solidFill>
                        <a:effectLst/>
                        <a:latin typeface="Futura" panose="020B060402020202020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663284"/>
                  </a:ext>
                </a:extLst>
              </a:tr>
              <a:tr h="730807">
                <a:tc>
                  <a:txBody>
                    <a:bodyPr/>
                    <a:lstStyle/>
                    <a:p>
                      <a:pPr>
                        <a:lnSpc>
                          <a:spcPct val="130000"/>
                        </a:lnSpc>
                        <a:spcAft>
                          <a:spcPts val="800"/>
                        </a:spcAft>
                      </a:pPr>
                      <a:r>
                        <a:rPr lang="en-GB" sz="2000" b="1">
                          <a:solidFill>
                            <a:schemeClr val="tx1"/>
                          </a:solidFill>
                          <a:effectLst/>
                          <a:latin typeface="Futura" panose="020B0604020202020204" charset="0"/>
                          <a:ea typeface="Times New Roman" panose="02020603050405020304" pitchFamily="18" charset="0"/>
                          <a:cs typeface="Times New Roman" panose="02020603050405020304" pitchFamily="18" charset="0"/>
                        </a:rPr>
                        <a:t>Lobby</a:t>
                      </a:r>
                      <a:endParaRPr lang="en-GB" sz="2000">
                        <a:solidFill>
                          <a:schemeClr val="tx1"/>
                        </a:solidFill>
                        <a:effectLst/>
                        <a:latin typeface="Futura" panose="020B060402020202020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93943222"/>
                  </a:ext>
                </a:extLst>
              </a:tr>
              <a:tr h="1026155">
                <a:tc>
                  <a:txBody>
                    <a:bodyPr/>
                    <a:lstStyle/>
                    <a:p>
                      <a:pPr>
                        <a:lnSpc>
                          <a:spcPct val="130000"/>
                        </a:lnSpc>
                        <a:spcAft>
                          <a:spcPts val="800"/>
                        </a:spcAft>
                      </a:pPr>
                      <a:r>
                        <a:rPr lang="en-GB" sz="2000">
                          <a:solidFill>
                            <a:schemeClr val="bg2"/>
                          </a:solidFill>
                          <a:effectLst/>
                          <a:latin typeface="Futura" panose="020B0604020202020204" charset="0"/>
                          <a:ea typeface="Times New Roman" panose="02020603050405020304" pitchFamily="18" charset="0"/>
                          <a:cs typeface="Times New Roman" panose="02020603050405020304" pitchFamily="18" charset="0"/>
                        </a:rPr>
                        <a:t>Objectives where SPC cannot act itself, either directly or through partnerships, so must work to influence and lobby the relevant body or organisation to encourage a positive outcome for Southwater.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657059"/>
                  </a:ext>
                </a:extLst>
              </a:tr>
              <a:tr h="308390">
                <a:tc>
                  <a:txBody>
                    <a:bodyPr/>
                    <a:lstStyle/>
                    <a:p>
                      <a:pPr>
                        <a:lnSpc>
                          <a:spcPct val="130000"/>
                        </a:lnSpc>
                      </a:pPr>
                      <a:endParaRPr lang="en-GB" sz="105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63166846"/>
                  </a:ext>
                </a:extLst>
              </a:tr>
            </a:tbl>
          </a:graphicData>
        </a:graphic>
      </p:graphicFrame>
      <p:sp>
        <p:nvSpPr>
          <p:cNvPr id="14" name="TextBox 13">
            <a:extLst>
              <a:ext uri="{FF2B5EF4-FFF2-40B4-BE49-F238E27FC236}">
                <a16:creationId xmlns:a16="http://schemas.microsoft.com/office/drawing/2014/main" id="{65574FA0-6DD3-6143-7763-9AF59F684868}"/>
              </a:ext>
            </a:extLst>
          </p:cNvPr>
          <p:cNvSpPr txBox="1"/>
          <p:nvPr/>
        </p:nvSpPr>
        <p:spPr>
          <a:xfrm>
            <a:off x="5029200" y="2400300"/>
            <a:ext cx="9144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2"/>
                </a:solidFill>
                <a:effectLst/>
                <a:uLnTx/>
                <a:uFillTx/>
                <a:latin typeface="Futura" panose="020B0604020202020204" charset="0"/>
                <a:ea typeface="Times New Roman" panose="02020603050405020304" pitchFamily="18" charset="0"/>
                <a:cs typeface="Times New Roman" panose="02020603050405020304" pitchFamily="18" charset="0"/>
              </a:rPr>
              <a:t>Action Status</a:t>
            </a:r>
            <a:endParaRPr kumimoji="0" lang="en-GB" sz="2000" b="0" i="0" u="none" strike="noStrike" kern="1200" cap="none" spc="0" normalizeH="0" baseline="0" noProof="0">
              <a:ln>
                <a:noFill/>
              </a:ln>
              <a:solidFill>
                <a:schemeClr val="bg2"/>
              </a:solidFill>
              <a:effectLst/>
              <a:uLnTx/>
              <a:uFillTx/>
              <a:latin typeface="Futura" panose="020B0604020202020204" charset="0"/>
              <a:ea typeface="+mn-ea"/>
              <a:cs typeface="+mn-cs"/>
            </a:endParaRPr>
          </a:p>
        </p:txBody>
      </p:sp>
      <p:sp>
        <p:nvSpPr>
          <p:cNvPr id="8" name="Slide Number Placeholder 7">
            <a:extLst>
              <a:ext uri="{FF2B5EF4-FFF2-40B4-BE49-F238E27FC236}">
                <a16:creationId xmlns:a16="http://schemas.microsoft.com/office/drawing/2014/main" id="{FD5DA781-59D3-8036-F752-245EC906D5D9}"/>
              </a:ext>
            </a:extLst>
          </p:cNvPr>
          <p:cNvSpPr>
            <a:spLocks noGrp="1"/>
          </p:cNvSpPr>
          <p:nvPr>
            <p:ph type="sldNum" sz="quarter" idx="12"/>
          </p:nvPr>
        </p:nvSpPr>
        <p:spPr>
          <a:xfrm>
            <a:off x="7658100" y="9800828"/>
            <a:ext cx="2133600" cy="365125"/>
          </a:xfrm>
        </p:spPr>
        <p:txBody>
          <a:bodyPr/>
          <a:lstStyle/>
          <a:p>
            <a:pPr algn="ctr"/>
            <a:fld id="{B6F15528-21DE-4FAA-801E-634DDDAF4B2B}" type="slidenum">
              <a:rPr lang="en-US" smtClean="0">
                <a:solidFill>
                  <a:schemeClr val="bg2"/>
                </a:solidFill>
              </a:rPr>
              <a:pPr algn="ctr"/>
              <a:t>6</a:t>
            </a:fld>
            <a:endParaRPr lang="en-US">
              <a:solidFill>
                <a:schemeClr val="bg2"/>
              </a:solidFill>
            </a:endParaRPr>
          </a:p>
        </p:txBody>
      </p:sp>
    </p:spTree>
    <p:extLst>
      <p:ext uri="{BB962C8B-B14F-4D97-AF65-F5344CB8AC3E}">
        <p14:creationId xmlns:p14="http://schemas.microsoft.com/office/powerpoint/2010/main" val="4423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0C9A3F07-7005-4E21-B15D-C6FB2414269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9CA641C-964E-4CEB-5084-0EA4B2075CD9}"/>
              </a:ext>
            </a:extLst>
          </p:cNvPr>
          <p:cNvSpPr txBox="1"/>
          <p:nvPr/>
        </p:nvSpPr>
        <p:spPr>
          <a:xfrm>
            <a:off x="1006288" y="775975"/>
            <a:ext cx="7904888" cy="846386"/>
          </a:xfrm>
          <a:prstGeom prst="rect">
            <a:avLst/>
          </a:prstGeom>
        </p:spPr>
        <p:txBody>
          <a:bodyPr wrap="square" lIns="0" tIns="0" rIns="0" bIns="0" rtlCol="0" anchor="t">
            <a:spAutoFit/>
          </a:bodyPr>
          <a:lstStyle/>
          <a:p>
            <a:r>
              <a:rPr lang="hu-HU" sz="5500" b="1">
                <a:solidFill>
                  <a:schemeClr val="bg2"/>
                </a:solidFill>
                <a:latin typeface="Futura" panose="020B0604020202020204"/>
              </a:rPr>
              <a:t>Document Key</a:t>
            </a:r>
            <a:endParaRPr lang="en-GB" sz="5500" b="1">
              <a:solidFill>
                <a:schemeClr val="bg2"/>
              </a:solidFill>
              <a:latin typeface="Futura" panose="020B0604020202020204"/>
            </a:endParaRPr>
          </a:p>
        </p:txBody>
      </p:sp>
      <p:sp>
        <p:nvSpPr>
          <p:cNvPr id="3" name="Freeform 3">
            <a:extLst>
              <a:ext uri="{FF2B5EF4-FFF2-40B4-BE49-F238E27FC236}">
                <a16:creationId xmlns:a16="http://schemas.microsoft.com/office/drawing/2014/main" id="{DA80BAE9-9B20-6A6E-B4C2-2CD210CE3805}"/>
              </a:ext>
            </a:extLst>
          </p:cNvPr>
          <p:cNvSpPr/>
          <p:nvPr/>
        </p:nvSpPr>
        <p:spPr>
          <a:xfrm>
            <a:off x="16311800" y="8604208"/>
            <a:ext cx="2735747" cy="1308185"/>
          </a:xfrm>
          <a:custGeom>
            <a:avLst/>
            <a:gdLst/>
            <a:ahLst/>
            <a:cxnLst/>
            <a:rect l="l" t="t" r="r" b="b"/>
            <a:pathLst>
              <a:path w="2735747" h="1308185">
                <a:moveTo>
                  <a:pt x="0" y="0"/>
                </a:moveTo>
                <a:lnTo>
                  <a:pt x="2735748" y="0"/>
                </a:lnTo>
                <a:lnTo>
                  <a:pt x="2735748" y="1308184"/>
                </a:lnTo>
                <a:lnTo>
                  <a:pt x="0" y="1308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C7ECE068-CC53-179B-F10F-D8256934F3AF}"/>
              </a:ext>
            </a:extLst>
          </p:cNvPr>
          <p:cNvSpPr/>
          <p:nvPr/>
        </p:nvSpPr>
        <p:spPr>
          <a:xfrm>
            <a:off x="14851296" y="452968"/>
            <a:ext cx="2408004" cy="1151464"/>
          </a:xfrm>
          <a:custGeom>
            <a:avLst/>
            <a:gdLst/>
            <a:ahLst/>
            <a:cxnLst/>
            <a:rect l="l" t="t" r="r" b="b"/>
            <a:pathLst>
              <a:path w="2408004" h="1151464">
                <a:moveTo>
                  <a:pt x="0" y="0"/>
                </a:moveTo>
                <a:lnTo>
                  <a:pt x="2408004" y="0"/>
                </a:lnTo>
                <a:lnTo>
                  <a:pt x="2408004" y="1151464"/>
                </a:lnTo>
                <a:lnTo>
                  <a:pt x="0" y="1151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a:extLst>
              <a:ext uri="{FF2B5EF4-FFF2-40B4-BE49-F238E27FC236}">
                <a16:creationId xmlns:a16="http://schemas.microsoft.com/office/drawing/2014/main" id="{61DE2908-D4CE-1018-690A-B87D8D2404DB}"/>
              </a:ext>
            </a:extLst>
          </p:cNvPr>
          <p:cNvSpPr>
            <a:spLocks noChangeAspect="1"/>
          </p:cNvSpPr>
          <p:nvPr/>
        </p:nvSpPr>
        <p:spPr>
          <a:xfrm>
            <a:off x="13116014" y="1959995"/>
            <a:ext cx="4983327" cy="6640749"/>
          </a:xfrm>
          <a:custGeom>
            <a:avLst/>
            <a:gdLst/>
            <a:ahLst/>
            <a:cxnLst/>
            <a:rect l="l" t="t" r="r" b="b"/>
            <a:pathLst>
              <a:path w="3849946" h="5130412">
                <a:moveTo>
                  <a:pt x="0" y="0"/>
                </a:moveTo>
                <a:lnTo>
                  <a:pt x="3849947" y="0"/>
                </a:lnTo>
                <a:lnTo>
                  <a:pt x="3849947" y="5130411"/>
                </a:lnTo>
                <a:lnTo>
                  <a:pt x="0" y="5130411"/>
                </a:lnTo>
                <a:lnTo>
                  <a:pt x="0" y="0"/>
                </a:lnTo>
                <a:close/>
              </a:path>
            </a:pathLst>
          </a:custGeom>
          <a:blipFill>
            <a:blip r:embed="rId4"/>
            <a:stretch>
              <a:fillRect/>
            </a:stretch>
          </a:blipFill>
        </p:spPr>
        <p:txBody>
          <a:bodyPr/>
          <a:lstStyle/>
          <a:p>
            <a:endParaRPr lang="en-GB"/>
          </a:p>
        </p:txBody>
      </p:sp>
      <p:sp>
        <p:nvSpPr>
          <p:cNvPr id="8" name="TextBox 7">
            <a:extLst>
              <a:ext uri="{FF2B5EF4-FFF2-40B4-BE49-F238E27FC236}">
                <a16:creationId xmlns:a16="http://schemas.microsoft.com/office/drawing/2014/main" id="{7811181F-7190-5EED-FD4A-D17FC0BBDA66}"/>
              </a:ext>
            </a:extLst>
          </p:cNvPr>
          <p:cNvSpPr txBox="1"/>
          <p:nvPr/>
        </p:nvSpPr>
        <p:spPr>
          <a:xfrm>
            <a:off x="929358" y="2095500"/>
            <a:ext cx="6232712" cy="8215711"/>
          </a:xfrm>
          <a:prstGeom prst="rect">
            <a:avLst/>
          </a:prstGeom>
          <a:noFill/>
        </p:spPr>
        <p:txBody>
          <a:bodyPr wrap="square">
            <a:spAutoFit/>
          </a:bodyPr>
          <a:lstStyle/>
          <a:p>
            <a:pPr>
              <a:lnSpc>
                <a:spcPct val="150000"/>
              </a:lnSpc>
            </a:pPr>
            <a:r>
              <a:rPr lang="en-US" sz="1800" b="1" u="sng" dirty="0">
                <a:solidFill>
                  <a:schemeClr val="bg2"/>
                </a:solidFill>
                <a:latin typeface="Futura"/>
                <a:ea typeface="Futura"/>
                <a:cs typeface="Futura"/>
                <a:sym typeface="Futura"/>
              </a:rPr>
              <a:t>2024 - 2050 </a:t>
            </a:r>
            <a:r>
              <a:rPr lang="en-US" sz="1800" dirty="0">
                <a:solidFill>
                  <a:schemeClr val="bg2"/>
                </a:solidFill>
                <a:latin typeface="Futura"/>
                <a:ea typeface="Futura"/>
                <a:cs typeface="Futura"/>
                <a:sym typeface="Futura"/>
              </a:rPr>
              <a:t>– From Financial Year 2024/2025 onwards to align with National Target date of 2050.</a:t>
            </a:r>
          </a:p>
          <a:p>
            <a:pPr>
              <a:lnSpc>
                <a:spcPts val="5039"/>
              </a:lnSpc>
            </a:pPr>
            <a:endParaRPr lang="hu-HU" sz="1800" b="1" u="sng" dirty="0">
              <a:solidFill>
                <a:schemeClr val="bg2"/>
              </a:solidFill>
              <a:latin typeface="Futura"/>
              <a:ea typeface="Futura"/>
              <a:cs typeface="Futura"/>
              <a:sym typeface="Futura"/>
            </a:endParaRPr>
          </a:p>
          <a:p>
            <a:pPr>
              <a:lnSpc>
                <a:spcPts val="5039"/>
              </a:lnSpc>
            </a:pPr>
            <a:r>
              <a:rPr lang="hu-HU" sz="1800" b="1" u="sng" dirty="0">
                <a:solidFill>
                  <a:schemeClr val="bg2"/>
                </a:solidFill>
                <a:latin typeface="Futura"/>
                <a:ea typeface="Futura"/>
                <a:cs typeface="Futura"/>
                <a:sym typeface="Futura"/>
              </a:rPr>
              <a:t>Timeframe</a:t>
            </a:r>
          </a:p>
          <a:p>
            <a:pPr>
              <a:spcAft>
                <a:spcPts val="800"/>
              </a:spcAft>
            </a:pPr>
            <a:r>
              <a:rPr lang="hu-HU" sz="1800" dirty="0">
                <a:solidFill>
                  <a:schemeClr val="bg2"/>
                </a:solidFill>
                <a:latin typeface="Futura"/>
                <a:ea typeface="Futura"/>
                <a:cs typeface="Futura"/>
                <a:sym typeface="Futura"/>
              </a:rPr>
              <a:t>Ongoing </a:t>
            </a:r>
            <a:r>
              <a:rPr lang="hu-HU" dirty="0">
                <a:solidFill>
                  <a:schemeClr val="bg2"/>
                </a:solidFill>
                <a:latin typeface="Futura"/>
                <a:ea typeface="Futura"/>
                <a:cs typeface="Futura"/>
                <a:sym typeface="Futura"/>
              </a:rPr>
              <a:t>commitment</a:t>
            </a:r>
            <a:br>
              <a:rPr lang="hu-HU" dirty="0">
                <a:solidFill>
                  <a:schemeClr val="bg2"/>
                </a:solidFill>
                <a:latin typeface="Futura"/>
                <a:ea typeface="Futura"/>
                <a:cs typeface="Futura"/>
                <a:sym typeface="Futura"/>
              </a:rPr>
            </a:b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Short – 1 year</a:t>
            </a:r>
            <a:endParaRPr lang="en-GB"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Medium  – 1- </a:t>
            </a:r>
            <a:r>
              <a:rPr lang="hu-HU" kern="100" dirty="0">
                <a:solidFill>
                  <a:schemeClr val="bg2"/>
                </a:solidFill>
                <a:latin typeface="Futura" panose="020B0604020202020204" charset="0"/>
                <a:ea typeface="Aptos" panose="020B0004020202020204" pitchFamily="34" charset="0"/>
                <a:cs typeface="Times New Roman" panose="02020603050405020304" pitchFamily="18" charset="0"/>
              </a:rPr>
              <a:t>4</a:t>
            </a: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 years</a:t>
            </a:r>
            <a:endParaRPr lang="en-GB"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Long – 4+ years</a:t>
            </a:r>
          </a:p>
          <a:p>
            <a:pPr>
              <a:spcAft>
                <a:spcPts val="800"/>
              </a:spcAft>
            </a:pPr>
            <a:endParaRPr lang="hu-HU" kern="100" dirty="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sz="1800" b="1" kern="100" dirty="0">
                <a:solidFill>
                  <a:schemeClr val="bg2"/>
                </a:solidFill>
                <a:effectLst/>
                <a:latin typeface="Futura" panose="020B0604020202020204" charset="0"/>
                <a:ea typeface="Aptos" panose="020B0004020202020204" pitchFamily="34" charset="0"/>
                <a:cs typeface="Times New Roman" panose="02020603050405020304" pitchFamily="18" charset="0"/>
              </a:rPr>
              <a:t>HDC </a:t>
            </a: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 Horsham District Council</a:t>
            </a:r>
          </a:p>
          <a:p>
            <a:pPr>
              <a:spcAft>
                <a:spcPts val="800"/>
              </a:spcAft>
            </a:pPr>
            <a:r>
              <a:rPr lang="hu-HU" b="1" kern="100" dirty="0">
                <a:solidFill>
                  <a:schemeClr val="bg2"/>
                </a:solidFill>
                <a:latin typeface="Futura" panose="020B0604020202020204" charset="0"/>
                <a:ea typeface="Aptos" panose="020B0004020202020204" pitchFamily="34" charset="0"/>
                <a:cs typeface="Times New Roman" panose="02020603050405020304" pitchFamily="18" charset="0"/>
              </a:rPr>
              <a:t>SGL</a:t>
            </a:r>
            <a:r>
              <a:rPr lang="hu-HU" kern="100" dirty="0">
                <a:solidFill>
                  <a:schemeClr val="bg2"/>
                </a:solidFill>
                <a:latin typeface="Futura" panose="020B0604020202020204" charset="0"/>
                <a:ea typeface="Aptos" panose="020B0004020202020204" pitchFamily="34" charset="0"/>
                <a:cs typeface="Times New Roman" panose="02020603050405020304" pitchFamily="18" charset="0"/>
              </a:rPr>
              <a:t> – Sussex Green Living</a:t>
            </a:r>
          </a:p>
          <a:p>
            <a:pPr>
              <a:spcAft>
                <a:spcPts val="800"/>
              </a:spcAft>
            </a:pPr>
            <a:r>
              <a:rPr lang="hu-HU" sz="1800" b="1" kern="100" dirty="0">
                <a:solidFill>
                  <a:schemeClr val="bg2"/>
                </a:solidFill>
                <a:effectLst/>
                <a:latin typeface="Futura" panose="020B0604020202020204" charset="0"/>
                <a:ea typeface="Aptos" panose="020B0004020202020204" pitchFamily="34" charset="0"/>
                <a:cs typeface="Times New Roman" panose="02020603050405020304" pitchFamily="18" charset="0"/>
              </a:rPr>
              <a:t>SNP</a:t>
            </a: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 </a:t>
            </a:r>
            <a:r>
              <a:rPr lang="hu-HU" kern="100" dirty="0">
                <a:solidFill>
                  <a:schemeClr val="bg2"/>
                </a:solidFill>
                <a:latin typeface="Futura" panose="020B0604020202020204" charset="0"/>
                <a:ea typeface="Aptos" panose="020B0004020202020204" pitchFamily="34" charset="0"/>
                <a:cs typeface="Times New Roman" panose="02020603050405020304" pitchFamily="18" charset="0"/>
              </a:rPr>
              <a:t>– </a:t>
            </a:r>
            <a:r>
              <a:rPr lang="hu-HU"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rPr>
              <a:t>Southwater Neighbourhood Plan</a:t>
            </a:r>
          </a:p>
          <a:p>
            <a:pPr>
              <a:spcAft>
                <a:spcPts val="800"/>
              </a:spcAft>
            </a:pPr>
            <a:endParaRPr lang="hu-HU" kern="100" dirty="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kern="100" dirty="0">
                <a:solidFill>
                  <a:schemeClr val="bg2"/>
                </a:solidFill>
                <a:latin typeface="Futura" panose="020B0604020202020204" charset="0"/>
                <a:ea typeface="Aptos" panose="020B0004020202020204" pitchFamily="34" charset="0"/>
                <a:cs typeface="Times New Roman" panose="02020603050405020304" pitchFamily="18" charset="0"/>
              </a:rPr>
              <a:t>*</a:t>
            </a:r>
            <a:r>
              <a:rPr lang="hu-HU" b="1" kern="100" dirty="0">
                <a:solidFill>
                  <a:schemeClr val="bg2"/>
                </a:solidFill>
                <a:latin typeface="Futura" panose="020B0604020202020204" charset="0"/>
                <a:ea typeface="Aptos" panose="020B0004020202020204" pitchFamily="34" charset="0"/>
                <a:cs typeface="Times New Roman" panose="02020603050405020304" pitchFamily="18" charset="0"/>
              </a:rPr>
              <a:t>National Target by 2050 </a:t>
            </a:r>
            <a:r>
              <a:rPr lang="hu-HU" kern="100" dirty="0">
                <a:solidFill>
                  <a:schemeClr val="bg2"/>
                </a:solidFill>
                <a:latin typeface="Futura" panose="020B0604020202020204" charset="0"/>
                <a:ea typeface="Aptos" panose="020B0004020202020204" pitchFamily="34" charset="0"/>
                <a:cs typeface="Times New Roman" panose="02020603050405020304" pitchFamily="18" charset="0"/>
              </a:rPr>
              <a:t>–</a:t>
            </a:r>
          </a:p>
          <a:p>
            <a:pPr>
              <a:spcAft>
                <a:spcPts val="800"/>
              </a:spcAft>
            </a:pPr>
            <a:r>
              <a:rPr lang="hu-HU" kern="100" dirty="0">
                <a:solidFill>
                  <a:schemeClr val="bg2"/>
                </a:solidFill>
                <a:latin typeface="Futura" panose="020B060402020202020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https://www.gov.uk/government/publications/net-zero-strategy</a:t>
            </a:r>
            <a:endParaRPr lang="en-GB"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spcAft>
                <a:spcPts val="800"/>
              </a:spcAft>
            </a:pPr>
            <a:endParaRPr lang="en-GB"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spcAft>
                <a:spcPts val="800"/>
              </a:spcAft>
            </a:pPr>
            <a:endParaRPr lang="hu-HU" b="1" u="sng" kern="100" dirty="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endParaRPr lang="en-GB" sz="1800" b="0"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lgn="l">
              <a:lnSpc>
                <a:spcPts val="5039"/>
              </a:lnSpc>
            </a:pPr>
            <a:endParaRPr lang="hu-HU" dirty="0">
              <a:solidFill>
                <a:srgbClr val="F8F4D9"/>
              </a:solidFill>
              <a:latin typeface="Futura"/>
              <a:ea typeface="Futura"/>
              <a:cs typeface="Futura"/>
              <a:sym typeface="Futura"/>
            </a:endParaRPr>
          </a:p>
        </p:txBody>
      </p:sp>
      <p:sp>
        <p:nvSpPr>
          <p:cNvPr id="9" name="TextBox 8">
            <a:extLst>
              <a:ext uri="{FF2B5EF4-FFF2-40B4-BE49-F238E27FC236}">
                <a16:creationId xmlns:a16="http://schemas.microsoft.com/office/drawing/2014/main" id="{4CABC16F-C43B-5889-2616-078951026530}"/>
              </a:ext>
            </a:extLst>
          </p:cNvPr>
          <p:cNvSpPr txBox="1"/>
          <p:nvPr/>
        </p:nvSpPr>
        <p:spPr>
          <a:xfrm>
            <a:off x="7395842" y="2120153"/>
            <a:ext cx="5486400" cy="3281604"/>
          </a:xfrm>
          <a:prstGeom prst="rect">
            <a:avLst/>
          </a:prstGeom>
          <a:noFill/>
        </p:spPr>
        <p:txBody>
          <a:bodyPr wrap="square">
            <a:spAutoFit/>
          </a:bodyPr>
          <a:lstStyle/>
          <a:p>
            <a:pPr>
              <a:spcAft>
                <a:spcPts val="800"/>
              </a:spcAft>
            </a:pPr>
            <a:r>
              <a:rPr lang="hu-HU" b="1" u="sng" kern="100">
                <a:solidFill>
                  <a:schemeClr val="bg2"/>
                </a:solidFill>
                <a:latin typeface="Futura" panose="020B0604020202020204" charset="0"/>
                <a:ea typeface="Aptos" panose="020B0004020202020204" pitchFamily="34" charset="0"/>
                <a:cs typeface="Times New Roman" panose="02020603050405020304" pitchFamily="18" charset="0"/>
              </a:rPr>
              <a:t>Useful Links:</a:t>
            </a:r>
          </a:p>
          <a:p>
            <a:pPr>
              <a:spcAft>
                <a:spcPts val="800"/>
              </a:spcAft>
            </a:pPr>
            <a:endParaRPr lang="hu-HU" b="1" u="sng" kern="10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sz="1800" b="0" kern="100">
                <a:solidFill>
                  <a:schemeClr val="bg2"/>
                </a:solidFill>
                <a:effectLst/>
                <a:latin typeface="Futura" panose="020B060402020202020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Southwater Parish Council Business Plan</a:t>
            </a:r>
            <a:endParaRPr lang="hu-HU" sz="1800" b="0" kern="10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kern="100">
                <a:solidFill>
                  <a:schemeClr val="bg2"/>
                </a:solidFill>
                <a:latin typeface="Futura" panose="020B060402020202020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Sussex Green Living Website</a:t>
            </a:r>
            <a:endParaRPr lang="hu-HU" kern="10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kern="100">
                <a:solidFill>
                  <a:schemeClr val="bg2"/>
                </a:solidFill>
                <a:latin typeface="Futura" panose="020B060402020202020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Terracycle Website</a:t>
            </a:r>
            <a:endParaRPr lang="hu-HU" kern="10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r>
              <a:rPr lang="hu-HU" kern="100">
                <a:solidFill>
                  <a:schemeClr val="bg2"/>
                </a:solidFill>
                <a:latin typeface="Futura" panose="020B0604020202020204"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Southwater Parish Council Neighbourhood Plan</a:t>
            </a:r>
            <a:endParaRPr lang="hu-HU" kern="100">
              <a:solidFill>
                <a:schemeClr val="bg2"/>
              </a:solidFill>
              <a:latin typeface="Futura" panose="020B0604020202020204" charset="0"/>
              <a:ea typeface="Aptos" panose="020B0004020202020204" pitchFamily="34" charset="0"/>
              <a:cs typeface="Times New Roman" panose="02020603050405020304" pitchFamily="18" charset="0"/>
            </a:endParaRPr>
          </a:p>
          <a:p>
            <a:pPr>
              <a:spcAft>
                <a:spcPts val="800"/>
              </a:spcAft>
            </a:pPr>
            <a:endParaRPr lang="en-GB" sz="1800" b="0" kern="100">
              <a:solidFill>
                <a:schemeClr val="bg1"/>
              </a:solidFill>
              <a:effectLst/>
              <a:latin typeface="Futura" panose="020B0604020202020204" charset="0"/>
              <a:ea typeface="Aptos" panose="020B0004020202020204" pitchFamily="34" charset="0"/>
              <a:cs typeface="Times New Roman" panose="02020603050405020304" pitchFamily="18" charset="0"/>
            </a:endParaRPr>
          </a:p>
          <a:p>
            <a:pPr algn="l">
              <a:lnSpc>
                <a:spcPts val="5039"/>
              </a:lnSpc>
            </a:pPr>
            <a:endParaRPr lang="hu-HU">
              <a:solidFill>
                <a:srgbClr val="F8F4D9"/>
              </a:solidFill>
              <a:latin typeface="Futura"/>
              <a:ea typeface="Futura"/>
              <a:cs typeface="Futura"/>
              <a:sym typeface="Futura"/>
            </a:endParaRPr>
          </a:p>
        </p:txBody>
      </p:sp>
      <p:sp>
        <p:nvSpPr>
          <p:cNvPr id="12" name="Slide Number Placeholder 11">
            <a:extLst>
              <a:ext uri="{FF2B5EF4-FFF2-40B4-BE49-F238E27FC236}">
                <a16:creationId xmlns:a16="http://schemas.microsoft.com/office/drawing/2014/main" id="{99C18171-18E8-62FF-D724-E35A4E4694B4}"/>
              </a:ext>
            </a:extLst>
          </p:cNvPr>
          <p:cNvSpPr>
            <a:spLocks noGrp="1"/>
          </p:cNvSpPr>
          <p:nvPr>
            <p:ph type="sldNum" sz="quarter" idx="12"/>
          </p:nvPr>
        </p:nvSpPr>
        <p:spPr>
          <a:xfrm>
            <a:off x="8011344" y="9729830"/>
            <a:ext cx="2133600" cy="365125"/>
          </a:xfrm>
        </p:spPr>
        <p:txBody>
          <a:bodyPr/>
          <a:lstStyle/>
          <a:p>
            <a:pPr algn="ctr"/>
            <a:fld id="{B6F15528-21DE-4FAA-801E-634DDDAF4B2B}" type="slidenum">
              <a:rPr lang="en-US" smtClean="0"/>
              <a:pPr algn="ctr"/>
              <a:t>7</a:t>
            </a:fld>
            <a:endParaRPr lang="en-US"/>
          </a:p>
        </p:txBody>
      </p:sp>
    </p:spTree>
    <p:extLst>
      <p:ext uri="{BB962C8B-B14F-4D97-AF65-F5344CB8AC3E}">
        <p14:creationId xmlns:p14="http://schemas.microsoft.com/office/powerpoint/2010/main" val="6515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p:cNvGrpSpPr/>
        <p:nvPr/>
      </p:nvGrpSpPr>
      <p:grpSpPr>
        <a:xfrm>
          <a:off x="0" y="0"/>
          <a:ext cx="0" cy="0"/>
          <a:chOff x="0" y="0"/>
          <a:chExt cx="0" cy="0"/>
        </a:xfrm>
      </p:grpSpPr>
      <p:sp>
        <p:nvSpPr>
          <p:cNvPr id="2" name="Freeform 2"/>
          <p:cNvSpPr/>
          <p:nvPr/>
        </p:nvSpPr>
        <p:spPr>
          <a:xfrm>
            <a:off x="16465292" y="586458"/>
            <a:ext cx="2410957" cy="1152876"/>
          </a:xfrm>
          <a:custGeom>
            <a:avLst/>
            <a:gdLst/>
            <a:ahLst/>
            <a:cxnLst/>
            <a:rect l="l" t="t" r="r" b="b"/>
            <a:pathLst>
              <a:path w="2410957" h="1152876">
                <a:moveTo>
                  <a:pt x="0" y="0"/>
                </a:moveTo>
                <a:lnTo>
                  <a:pt x="2410956" y="0"/>
                </a:lnTo>
                <a:lnTo>
                  <a:pt x="2410956" y="1152875"/>
                </a:lnTo>
                <a:lnTo>
                  <a:pt x="0" y="115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Futura" panose="020B0604020202020204"/>
            </a:endParaRPr>
          </a:p>
        </p:txBody>
      </p:sp>
      <p:sp>
        <p:nvSpPr>
          <p:cNvPr id="3" name="Freeform 3"/>
          <p:cNvSpPr/>
          <p:nvPr/>
        </p:nvSpPr>
        <p:spPr>
          <a:xfrm>
            <a:off x="15051087" y="8551049"/>
            <a:ext cx="2410957" cy="1152876"/>
          </a:xfrm>
          <a:custGeom>
            <a:avLst/>
            <a:gdLst/>
            <a:ahLst/>
            <a:cxnLst/>
            <a:rect l="l" t="t" r="r" b="b"/>
            <a:pathLst>
              <a:path w="2410957" h="1152876">
                <a:moveTo>
                  <a:pt x="0" y="0"/>
                </a:moveTo>
                <a:lnTo>
                  <a:pt x="2410956" y="0"/>
                </a:lnTo>
                <a:lnTo>
                  <a:pt x="2410956" y="1152876"/>
                </a:lnTo>
                <a:lnTo>
                  <a:pt x="0" y="1152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latin typeface="Futura" panose="020B0604020202020204"/>
            </a:endParaRPr>
          </a:p>
        </p:txBody>
      </p:sp>
      <p:sp>
        <p:nvSpPr>
          <p:cNvPr id="4" name="Freeform 4"/>
          <p:cNvSpPr>
            <a:spLocks noChangeAspect="1"/>
          </p:cNvSpPr>
          <p:nvPr/>
        </p:nvSpPr>
        <p:spPr>
          <a:xfrm>
            <a:off x="15140306" y="3314700"/>
            <a:ext cx="3012695" cy="4014697"/>
          </a:xfrm>
          <a:custGeom>
            <a:avLst/>
            <a:gdLst/>
            <a:ahLst/>
            <a:cxnLst/>
            <a:rect l="l" t="t" r="r" b="b"/>
            <a:pathLst>
              <a:path w="3849946" h="5130412">
                <a:moveTo>
                  <a:pt x="0" y="0"/>
                </a:moveTo>
                <a:lnTo>
                  <a:pt x="3849947" y="0"/>
                </a:lnTo>
                <a:lnTo>
                  <a:pt x="3849947" y="5130412"/>
                </a:lnTo>
                <a:lnTo>
                  <a:pt x="0" y="5130412"/>
                </a:lnTo>
                <a:lnTo>
                  <a:pt x="0" y="0"/>
                </a:lnTo>
                <a:close/>
              </a:path>
            </a:pathLst>
          </a:custGeom>
          <a:blipFill>
            <a:blip r:embed="rId4"/>
            <a:stretch>
              <a:fillRect/>
            </a:stretch>
          </a:blipFill>
        </p:spPr>
        <p:txBody>
          <a:bodyPr/>
          <a:lstStyle/>
          <a:p>
            <a:endParaRPr lang="en-GB">
              <a:latin typeface="Futura" panose="020B0604020202020204"/>
            </a:endParaRPr>
          </a:p>
        </p:txBody>
      </p:sp>
      <p:sp>
        <p:nvSpPr>
          <p:cNvPr id="6" name="TextBox 6"/>
          <p:cNvSpPr txBox="1"/>
          <p:nvPr/>
        </p:nvSpPr>
        <p:spPr>
          <a:xfrm>
            <a:off x="1028700" y="537420"/>
            <a:ext cx="9757134" cy="894284"/>
          </a:xfrm>
          <a:prstGeom prst="rect">
            <a:avLst/>
          </a:prstGeom>
        </p:spPr>
        <p:txBody>
          <a:bodyPr lIns="0" tIns="0" rIns="0" bIns="0" rtlCol="0" anchor="t">
            <a:spAutoFit/>
          </a:bodyPr>
          <a:lstStyle/>
          <a:p>
            <a:pPr algn="l">
              <a:lnSpc>
                <a:spcPts val="7699"/>
              </a:lnSpc>
              <a:spcBef>
                <a:spcPct val="0"/>
              </a:spcBef>
            </a:pPr>
            <a:r>
              <a:rPr lang="en-US" sz="5499" b="1">
                <a:solidFill>
                  <a:schemeClr val="bg2"/>
                </a:solidFill>
                <a:latin typeface="Futura" panose="020B0604020202020204"/>
                <a:ea typeface="Futura Bold"/>
                <a:cs typeface="Futura Bold"/>
                <a:sym typeface="Futura Bold"/>
              </a:rPr>
              <a:t>Actions</a:t>
            </a:r>
          </a:p>
        </p:txBody>
      </p:sp>
      <p:graphicFrame>
        <p:nvGraphicFramePr>
          <p:cNvPr id="10" name="Table 9">
            <a:extLst>
              <a:ext uri="{FF2B5EF4-FFF2-40B4-BE49-F238E27FC236}">
                <a16:creationId xmlns:a16="http://schemas.microsoft.com/office/drawing/2014/main" id="{C27A6B4A-ADFD-F586-8C91-259C7E444AB6}"/>
              </a:ext>
            </a:extLst>
          </p:cNvPr>
          <p:cNvGraphicFramePr>
            <a:graphicFrameLocks noGrp="1"/>
          </p:cNvGraphicFramePr>
          <p:nvPr>
            <p:extLst>
              <p:ext uri="{D42A27DB-BD31-4B8C-83A1-F6EECF244321}">
                <p14:modId xmlns:p14="http://schemas.microsoft.com/office/powerpoint/2010/main" val="3222638752"/>
              </p:ext>
            </p:extLst>
          </p:nvPr>
        </p:nvGraphicFramePr>
        <p:xfrm>
          <a:off x="1000991" y="2095500"/>
          <a:ext cx="13233094" cy="6717197"/>
        </p:xfrm>
        <a:graphic>
          <a:graphicData uri="http://schemas.openxmlformats.org/drawingml/2006/table">
            <a:tbl>
              <a:tblPr firstRow="1" firstCol="1" bandRow="1"/>
              <a:tblGrid>
                <a:gridCol w="2855774">
                  <a:extLst>
                    <a:ext uri="{9D8B030D-6E8A-4147-A177-3AD203B41FA5}">
                      <a16:colId xmlns:a16="http://schemas.microsoft.com/office/drawing/2014/main" val="4176820403"/>
                    </a:ext>
                  </a:extLst>
                </a:gridCol>
                <a:gridCol w="1352634">
                  <a:extLst>
                    <a:ext uri="{9D8B030D-6E8A-4147-A177-3AD203B41FA5}">
                      <a16:colId xmlns:a16="http://schemas.microsoft.com/office/drawing/2014/main" val="3385957102"/>
                    </a:ext>
                  </a:extLst>
                </a:gridCol>
                <a:gridCol w="1662442">
                  <a:extLst>
                    <a:ext uri="{9D8B030D-6E8A-4147-A177-3AD203B41FA5}">
                      <a16:colId xmlns:a16="http://schemas.microsoft.com/office/drawing/2014/main" val="2227777591"/>
                    </a:ext>
                  </a:extLst>
                </a:gridCol>
                <a:gridCol w="1741606">
                  <a:extLst>
                    <a:ext uri="{9D8B030D-6E8A-4147-A177-3AD203B41FA5}">
                      <a16:colId xmlns:a16="http://schemas.microsoft.com/office/drawing/2014/main" val="1296662675"/>
                    </a:ext>
                  </a:extLst>
                </a:gridCol>
                <a:gridCol w="1368753">
                  <a:extLst>
                    <a:ext uri="{9D8B030D-6E8A-4147-A177-3AD203B41FA5}">
                      <a16:colId xmlns:a16="http://schemas.microsoft.com/office/drawing/2014/main" val="4246404414"/>
                    </a:ext>
                  </a:extLst>
                </a:gridCol>
                <a:gridCol w="4251885">
                  <a:extLst>
                    <a:ext uri="{9D8B030D-6E8A-4147-A177-3AD203B41FA5}">
                      <a16:colId xmlns:a16="http://schemas.microsoft.com/office/drawing/2014/main" val="783888692"/>
                    </a:ext>
                  </a:extLst>
                </a:gridCol>
              </a:tblGrid>
              <a:tr h="672643">
                <a:tc>
                  <a:txBody>
                    <a:bodyPr/>
                    <a:lstStyle/>
                    <a:p>
                      <a:pPr algn="ctr">
                        <a:lnSpc>
                          <a:spcPct val="107000"/>
                        </a:lnSpc>
                        <a:spcAft>
                          <a:spcPts val="800"/>
                        </a:spcAft>
                      </a:pPr>
                      <a:r>
                        <a:rPr lang="hu-HU"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rPr>
                        <a:t>Actions</a:t>
                      </a:r>
                      <a:endParaRPr lang="en-GB"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rPr>
                        <a:t>Status</a:t>
                      </a:r>
                      <a:endParaRPr lang="en-GB"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rPr>
                        <a:t>Timeframe</a:t>
                      </a:r>
                      <a:br>
                        <a:rPr lang="hu-HU"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rPr>
                      </a:br>
                      <a:endParaRPr lang="en-GB"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rPr>
                        <a:t>Budget</a:t>
                      </a:r>
                      <a:endParaRPr lang="en-GB"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p>
                      <a:pPr algn="ctr">
                        <a:lnSpc>
                          <a:spcPct val="107000"/>
                        </a:lnSpc>
                        <a:spcAft>
                          <a:spcPts val="800"/>
                        </a:spcAft>
                      </a:pPr>
                      <a:r>
                        <a:rPr lang="hu-HU"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rPr>
                        <a:t> </a:t>
                      </a:r>
                      <a:endParaRPr lang="en-GB" sz="1800" b="1" u="none" kern="100" dirty="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800" b="1" i="0" u="none" kern="100">
                          <a:solidFill>
                            <a:schemeClr val="bg2"/>
                          </a:solidFill>
                          <a:effectLst/>
                          <a:latin typeface="Futura" panose="020B0604020202020204" charset="0"/>
                          <a:ea typeface="Aptos" panose="020B0004020202020204" pitchFamily="34" charset="0"/>
                          <a:cs typeface="Times New Roman" panose="02020603050405020304" pitchFamily="18" charset="0"/>
                        </a:rPr>
                        <a:t>Action Status</a:t>
                      </a:r>
                      <a:endParaRPr lang="en-GB" sz="1800" b="1" i="0" u="none" kern="10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hu-HU"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rPr>
                        <a:t>Additional comments</a:t>
                      </a:r>
                      <a:endParaRPr lang="en-GB" sz="1800" b="1" u="none" kern="100">
                        <a:solidFill>
                          <a:schemeClr val="bg2"/>
                        </a:solidFill>
                        <a:effectLst/>
                        <a:latin typeface="Futura" panose="020B0604020202020204" charset="0"/>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rgbClr val="05301F"/>
                    </a:solidFill>
                  </a:tcPr>
                </a:tc>
                <a:extLst>
                  <a:ext uri="{0D108BD9-81ED-4DB2-BD59-A6C34878D82A}">
                    <a16:rowId xmlns:a16="http://schemas.microsoft.com/office/drawing/2014/main" val="1662433440"/>
                  </a:ext>
                </a:extLst>
              </a:tr>
              <a:tr h="1313944">
                <a:tc>
                  <a:txBody>
                    <a:bodyPr/>
                    <a:lstStyle/>
                    <a:p>
                      <a:pPr>
                        <a:lnSpc>
                          <a:spcPct val="107000"/>
                        </a:lnSpc>
                        <a:spcAft>
                          <a:spcPts val="800"/>
                        </a:spcAft>
                      </a:pPr>
                      <a:r>
                        <a:rPr lang="hu-HU" sz="1600" b="1" kern="1200">
                          <a:solidFill>
                            <a:schemeClr val="bg2"/>
                          </a:solidFill>
                          <a:effectLst/>
                          <a:latin typeface="Futura" panose="020B0604020202020204"/>
                          <a:ea typeface="+mn-ea"/>
                          <a:cs typeface="+mn-cs"/>
                        </a:rPr>
                        <a:t>1. </a:t>
                      </a:r>
                      <a:r>
                        <a:rPr lang="en-GB" sz="1400" b="1" kern="1200">
                          <a:solidFill>
                            <a:schemeClr val="bg2"/>
                          </a:solidFill>
                          <a:effectLst/>
                          <a:latin typeface="Futura" panose="020B0604020202020204"/>
                          <a:ea typeface="+mn-ea"/>
                          <a:cs typeface="+mn-cs"/>
                        </a:rPr>
                        <a:t>Add Climate Change page to the Parish Website and use social media, posters and newsletters to engage with the public regarding this topic.</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Short</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As per staffing.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tx1"/>
                          </a:solidFill>
                          <a:effectLst/>
                          <a:latin typeface="Futura" panose="020B0604020202020204"/>
                          <a:ea typeface="+mn-ea"/>
                          <a:cs typeface="+mn-cs"/>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alpha val="85000"/>
                      </a:schemeClr>
                    </a:solidFill>
                  </a:tcPr>
                </a:tc>
                <a:tc>
                  <a:txBody>
                    <a:bodyPr/>
                    <a:lstStyle/>
                    <a:p>
                      <a:pP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297211717"/>
                  </a:ext>
                </a:extLst>
              </a:tr>
              <a:tr h="1610728">
                <a:tc>
                  <a:txBody>
                    <a:bodyPr/>
                    <a:lstStyle/>
                    <a:p>
                      <a:pPr>
                        <a:lnSpc>
                          <a:spcPct val="107000"/>
                        </a:lnSpc>
                        <a:spcAft>
                          <a:spcPts val="800"/>
                        </a:spcAft>
                      </a:pPr>
                      <a:r>
                        <a:rPr lang="hu-HU" sz="1600" b="1" kern="1200">
                          <a:solidFill>
                            <a:schemeClr val="bg2"/>
                          </a:solidFill>
                          <a:effectLst/>
                          <a:latin typeface="Futura" panose="020B0604020202020204"/>
                          <a:ea typeface="+mn-ea"/>
                          <a:cs typeface="+mn-cs"/>
                        </a:rPr>
                        <a:t>2. </a:t>
                      </a:r>
                      <a:r>
                        <a:rPr lang="en-GB" sz="1400" b="1" kern="1200">
                          <a:solidFill>
                            <a:schemeClr val="bg2"/>
                          </a:solidFill>
                          <a:effectLst/>
                          <a:latin typeface="Futura" panose="020B0604020202020204"/>
                          <a:ea typeface="+mn-ea"/>
                          <a:cs typeface="+mn-cs"/>
                        </a:rPr>
                        <a:t>Prepare media and communications to residents to engage residents and support a joint effort towards the climate. </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Medium</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200">
                          <a:solidFill>
                            <a:schemeClr val="bg2"/>
                          </a:solidFill>
                          <a:effectLst/>
                          <a:latin typeface="Futura" panose="020B0604020202020204"/>
                          <a:ea typeface="+mn-ea"/>
                          <a:cs typeface="+mn-cs"/>
                        </a:rPr>
                        <a:t>As per staffing.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alpha val="85000"/>
                      </a:schemeClr>
                    </a:solidFill>
                  </a:tcPr>
                </a:tc>
                <a:tc>
                  <a:txBody>
                    <a:bodyPr/>
                    <a:lstStyle/>
                    <a:p>
                      <a:pPr>
                        <a:lnSpc>
                          <a:spcPct val="107000"/>
                        </a:lnSpc>
                        <a:spcAft>
                          <a:spcPts val="800"/>
                        </a:spcAf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r>
                        <a:rPr lang="en-GB" sz="1400" b="0" kern="1200">
                          <a:solidFill>
                            <a:schemeClr val="bg2"/>
                          </a:solidFill>
                          <a:effectLst/>
                          <a:latin typeface="Futura" panose="020B0604020202020204"/>
                          <a:ea typeface="+mn-ea"/>
                          <a:cs typeface="+mn-cs"/>
                        </a:rPr>
                        <a:t>Via online media, posters, hardcopy, noticeboards in Southwater.</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003057530"/>
                  </a:ext>
                </a:extLst>
              </a:tr>
              <a:tr h="207316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600" b="1" kern="1200">
                          <a:solidFill>
                            <a:schemeClr val="bg2"/>
                          </a:solidFill>
                          <a:effectLst/>
                          <a:latin typeface="Futura" panose="020B0604020202020204"/>
                          <a:ea typeface="+mn-ea"/>
                          <a:cs typeface="+mn-cs"/>
                        </a:rPr>
                        <a:t>3. </a:t>
                      </a:r>
                      <a:r>
                        <a:rPr lang="en-GB" sz="1400" b="1" kern="1200">
                          <a:solidFill>
                            <a:schemeClr val="bg2"/>
                          </a:solidFill>
                          <a:effectLst/>
                          <a:latin typeface="Futura" panose="020B0604020202020204"/>
                          <a:ea typeface="+mn-ea"/>
                          <a:cs typeface="+mn-cs"/>
                        </a:rPr>
                        <a:t>Upholding sustainable travel Neighbourhood Planning Policies as part of the Planning Process.</a:t>
                      </a:r>
                    </a:p>
                    <a:p>
                      <a:pPr>
                        <a:lnSpc>
                          <a:spcPct val="107000"/>
                        </a:lnSpc>
                        <a:spcAft>
                          <a:spcPts val="800"/>
                        </a:spcAft>
                      </a:pP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tabLst>
                          <a:tab pos="1066800" algn="l"/>
                        </a:tabLst>
                      </a:pP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  </a:t>
                      </a:r>
                      <a:r>
                        <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rPr>
                        <a:t>In Progress	</a:t>
                      </a: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200">
                          <a:solidFill>
                            <a:schemeClr val="bg2"/>
                          </a:solidFill>
                          <a:effectLst/>
                          <a:latin typeface="Futura" panose="020B0604020202020204"/>
                          <a:ea typeface="+mn-ea"/>
                          <a:cs typeface="+mn-cs"/>
                        </a:rPr>
                        <a:t>Long</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b="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r>
                        <a:rPr lang="hu-HU" sz="1400" b="0" kern="100">
                          <a:solidFill>
                            <a:schemeClr val="bg2"/>
                          </a:solidFill>
                          <a:effectLst/>
                          <a:latin typeface="Futura" panose="020B0604020202020204"/>
                          <a:ea typeface="Aptos" panose="020B0004020202020204" pitchFamily="34" charset="0"/>
                          <a:cs typeface="Times New Roman" panose="02020603050405020304" pitchFamily="18" charset="0"/>
                        </a:rPr>
                        <a:t>.</a:t>
                      </a:r>
                      <a:endParaRPr lang="en-GB" sz="1400" b="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b="0" kern="100">
                          <a:solidFill>
                            <a:schemeClr val="tx1"/>
                          </a:solidFill>
                          <a:effectLst/>
                          <a:latin typeface="Futura" panose="020B0604020202020204"/>
                          <a:ea typeface="Aptos" panose="020B0004020202020204" pitchFamily="34" charset="0"/>
                          <a:cs typeface="Times New Roman" panose="02020603050405020304" pitchFamily="18" charset="0"/>
                        </a:rPr>
                        <a:t>SPC</a:t>
                      </a:r>
                      <a:endParaRPr lang="en-GB" sz="1400" b="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alpha val="85000"/>
                      </a:schemeClr>
                    </a:solidFill>
                  </a:tcPr>
                </a:tc>
                <a:tc>
                  <a:txBody>
                    <a:bodyPr/>
                    <a:lstStyle/>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SNP15.1 - To facilitate the shift to low emission vehicles, development proposals must support the introduction and use of electric vehicles.</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SNP15.2 - All proposals that include car parking must demonstrate that car charging points can or will be installed adjacent to all parking spaces on site with ease (either now or in the future).</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 </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p>
                      <a:pPr>
                        <a:lnSpc>
                          <a:spcPct val="107000"/>
                        </a:lnSpc>
                        <a:spcAft>
                          <a:spcPts val="800"/>
                        </a:spcAft>
                      </a:pPr>
                      <a:r>
                        <a:rPr lang="en-GB" sz="1400" b="0" kern="100" dirty="0">
                          <a:solidFill>
                            <a:schemeClr val="bg2"/>
                          </a:solidFill>
                          <a:effectLst/>
                          <a:latin typeface="Futura" panose="020B0604020202020204"/>
                          <a:ea typeface="Aptos" panose="020B0004020202020204" pitchFamily="34" charset="0"/>
                          <a:cs typeface="Calibri" panose="020F0502020204030204" pitchFamily="34" charset="0"/>
                        </a:rPr>
                        <a:t>SNP15.3 - Proposals which provide full car charging infrastructure at the outset will be viewed more favourably than those which do not.</a:t>
                      </a:r>
                      <a:endParaRPr lang="en-GB" sz="1400" b="0" kern="100" dirty="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081254757"/>
                  </a:ext>
                </a:extLst>
              </a:tr>
            </a:tbl>
          </a:graphicData>
        </a:graphic>
      </p:graphicFrame>
      <p:sp>
        <p:nvSpPr>
          <p:cNvPr id="13" name="Slide Number Placeholder 12">
            <a:extLst>
              <a:ext uri="{FF2B5EF4-FFF2-40B4-BE49-F238E27FC236}">
                <a16:creationId xmlns:a16="http://schemas.microsoft.com/office/drawing/2014/main" id="{2B21230D-6543-F7AF-2FE1-018B1B46C041}"/>
              </a:ext>
            </a:extLst>
          </p:cNvPr>
          <p:cNvSpPr>
            <a:spLocks noGrp="1"/>
          </p:cNvSpPr>
          <p:nvPr>
            <p:ph type="sldNum" sz="quarter" idx="12"/>
          </p:nvPr>
        </p:nvSpPr>
        <p:spPr>
          <a:xfrm>
            <a:off x="6982691" y="9758814"/>
            <a:ext cx="2133600" cy="365125"/>
          </a:xfrm>
        </p:spPr>
        <p:txBody>
          <a:bodyPr/>
          <a:lstStyle/>
          <a:p>
            <a:pPr algn="ctr"/>
            <a:fld id="{B6F15528-21DE-4FAA-801E-634DDDAF4B2B}" type="slidenum">
              <a:rPr lang="en-US" smtClean="0">
                <a:solidFill>
                  <a:schemeClr val="tx1"/>
                </a:solidFill>
              </a:rPr>
              <a:pPr algn="ctr"/>
              <a:t>8</a:t>
            </a:fld>
            <a:endParaRPr 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301F"/>
        </a:solidFill>
        <a:effectLst/>
      </p:bgPr>
    </p:bg>
    <p:spTree>
      <p:nvGrpSpPr>
        <p:cNvPr id="1" name="">
          <a:extLst>
            <a:ext uri="{FF2B5EF4-FFF2-40B4-BE49-F238E27FC236}">
              <a16:creationId xmlns:a16="http://schemas.microsoft.com/office/drawing/2014/main" id="{502FE62B-BD5F-412A-6396-A1385D6833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F2C63F6-BA5D-BA95-8F75-A92E51705160}"/>
              </a:ext>
            </a:extLst>
          </p:cNvPr>
          <p:cNvSpPr/>
          <p:nvPr/>
        </p:nvSpPr>
        <p:spPr>
          <a:xfrm>
            <a:off x="16465292" y="586458"/>
            <a:ext cx="2410957" cy="1152876"/>
          </a:xfrm>
          <a:custGeom>
            <a:avLst/>
            <a:gdLst/>
            <a:ahLst/>
            <a:cxnLst/>
            <a:rect l="l" t="t" r="r" b="b"/>
            <a:pathLst>
              <a:path w="2410957" h="1152876">
                <a:moveTo>
                  <a:pt x="0" y="0"/>
                </a:moveTo>
                <a:lnTo>
                  <a:pt x="2410956" y="0"/>
                </a:lnTo>
                <a:lnTo>
                  <a:pt x="2410956" y="1152875"/>
                </a:lnTo>
                <a:lnTo>
                  <a:pt x="0" y="115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a:extLst>
              <a:ext uri="{FF2B5EF4-FFF2-40B4-BE49-F238E27FC236}">
                <a16:creationId xmlns:a16="http://schemas.microsoft.com/office/drawing/2014/main" id="{AC35B8A8-3AAD-E94C-B6FF-3FE5A3A2028B}"/>
              </a:ext>
            </a:extLst>
          </p:cNvPr>
          <p:cNvSpPr/>
          <p:nvPr/>
        </p:nvSpPr>
        <p:spPr>
          <a:xfrm>
            <a:off x="15051087" y="8551049"/>
            <a:ext cx="2410957" cy="1152876"/>
          </a:xfrm>
          <a:custGeom>
            <a:avLst/>
            <a:gdLst/>
            <a:ahLst/>
            <a:cxnLst/>
            <a:rect l="l" t="t" r="r" b="b"/>
            <a:pathLst>
              <a:path w="2410957" h="1152876">
                <a:moveTo>
                  <a:pt x="0" y="0"/>
                </a:moveTo>
                <a:lnTo>
                  <a:pt x="2410956" y="0"/>
                </a:lnTo>
                <a:lnTo>
                  <a:pt x="2410956" y="1152876"/>
                </a:lnTo>
                <a:lnTo>
                  <a:pt x="0" y="1152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a:extLst>
              <a:ext uri="{FF2B5EF4-FFF2-40B4-BE49-F238E27FC236}">
                <a16:creationId xmlns:a16="http://schemas.microsoft.com/office/drawing/2014/main" id="{F696EBAF-C7F8-AC34-2DB7-29B55A4D188B}"/>
              </a:ext>
            </a:extLst>
          </p:cNvPr>
          <p:cNvSpPr>
            <a:spLocks noChangeAspect="1"/>
          </p:cNvSpPr>
          <p:nvPr/>
        </p:nvSpPr>
        <p:spPr>
          <a:xfrm>
            <a:off x="14554200" y="3009900"/>
            <a:ext cx="3507197" cy="4673667"/>
          </a:xfrm>
          <a:custGeom>
            <a:avLst/>
            <a:gdLst/>
            <a:ahLst/>
            <a:cxnLst/>
            <a:rect l="l" t="t" r="r" b="b"/>
            <a:pathLst>
              <a:path w="3849946" h="5130412">
                <a:moveTo>
                  <a:pt x="0" y="0"/>
                </a:moveTo>
                <a:lnTo>
                  <a:pt x="3849947" y="0"/>
                </a:lnTo>
                <a:lnTo>
                  <a:pt x="3849947" y="5130412"/>
                </a:lnTo>
                <a:lnTo>
                  <a:pt x="0" y="5130412"/>
                </a:lnTo>
                <a:lnTo>
                  <a:pt x="0" y="0"/>
                </a:lnTo>
                <a:close/>
              </a:path>
            </a:pathLst>
          </a:custGeom>
          <a:blipFill>
            <a:blip r:embed="rId4"/>
            <a:stretch>
              <a:fillRect/>
            </a:stretch>
          </a:blipFill>
        </p:spPr>
        <p:txBody>
          <a:bodyPr/>
          <a:lstStyle/>
          <a:p>
            <a:endParaRPr lang="en-GB"/>
          </a:p>
        </p:txBody>
      </p:sp>
      <p:sp>
        <p:nvSpPr>
          <p:cNvPr id="6" name="TextBox 6">
            <a:extLst>
              <a:ext uri="{FF2B5EF4-FFF2-40B4-BE49-F238E27FC236}">
                <a16:creationId xmlns:a16="http://schemas.microsoft.com/office/drawing/2014/main" id="{83BED3EB-3FE6-FF91-7AED-7F209A7F6905}"/>
              </a:ext>
            </a:extLst>
          </p:cNvPr>
          <p:cNvSpPr txBox="1"/>
          <p:nvPr/>
        </p:nvSpPr>
        <p:spPr>
          <a:xfrm>
            <a:off x="1028700" y="537420"/>
            <a:ext cx="9757134" cy="894284"/>
          </a:xfrm>
          <a:prstGeom prst="rect">
            <a:avLst/>
          </a:prstGeom>
        </p:spPr>
        <p:txBody>
          <a:bodyPr lIns="0" tIns="0" rIns="0" bIns="0" rtlCol="0" anchor="t">
            <a:spAutoFit/>
          </a:bodyPr>
          <a:lstStyle/>
          <a:p>
            <a:pPr algn="l">
              <a:lnSpc>
                <a:spcPts val="7699"/>
              </a:lnSpc>
              <a:spcBef>
                <a:spcPct val="0"/>
              </a:spcBef>
            </a:pPr>
            <a:r>
              <a:rPr lang="en-US" sz="5499" b="1">
                <a:solidFill>
                  <a:schemeClr val="bg2"/>
                </a:solidFill>
                <a:latin typeface="Futura Bold"/>
                <a:ea typeface="Futura Bold"/>
                <a:cs typeface="Futura Bold"/>
                <a:sym typeface="Futura Bold"/>
              </a:rPr>
              <a:t>Actions</a:t>
            </a:r>
            <a:r>
              <a:rPr lang="hu-HU" sz="5499" b="1">
                <a:latin typeface="Futura Bold"/>
                <a:ea typeface="Futura Bold"/>
                <a:cs typeface="Futura Bold"/>
                <a:sym typeface="Futura Bold"/>
              </a:rPr>
              <a:t>	</a:t>
            </a:r>
            <a:r>
              <a:rPr lang="hu-HU" sz="5499" b="1">
                <a:solidFill>
                  <a:srgbClr val="F8F4D9"/>
                </a:solidFill>
                <a:latin typeface="Futura Bold"/>
                <a:ea typeface="Futura Bold"/>
                <a:cs typeface="Futura Bold"/>
                <a:sym typeface="Futura Bold"/>
              </a:rPr>
              <a:t>	</a:t>
            </a:r>
            <a:endParaRPr lang="en-US" sz="5499" b="1">
              <a:solidFill>
                <a:srgbClr val="F8F4D9"/>
              </a:solidFill>
              <a:latin typeface="Futura Bold"/>
              <a:ea typeface="Futura Bold"/>
              <a:cs typeface="Futura Bold"/>
              <a:sym typeface="Futura Bold"/>
            </a:endParaRPr>
          </a:p>
        </p:txBody>
      </p:sp>
      <p:graphicFrame>
        <p:nvGraphicFramePr>
          <p:cNvPr id="5" name="Table 4">
            <a:extLst>
              <a:ext uri="{FF2B5EF4-FFF2-40B4-BE49-F238E27FC236}">
                <a16:creationId xmlns:a16="http://schemas.microsoft.com/office/drawing/2014/main" id="{61D9A691-37FE-AF50-DF70-B110F862D24C}"/>
              </a:ext>
            </a:extLst>
          </p:cNvPr>
          <p:cNvGraphicFramePr>
            <a:graphicFrameLocks noGrp="1"/>
          </p:cNvGraphicFramePr>
          <p:nvPr>
            <p:extLst>
              <p:ext uri="{D42A27DB-BD31-4B8C-83A1-F6EECF244321}">
                <p14:modId xmlns:p14="http://schemas.microsoft.com/office/powerpoint/2010/main" val="512116856"/>
              </p:ext>
            </p:extLst>
          </p:nvPr>
        </p:nvGraphicFramePr>
        <p:xfrm>
          <a:off x="1028700" y="2602618"/>
          <a:ext cx="13373099" cy="6099644"/>
        </p:xfrm>
        <a:graphic>
          <a:graphicData uri="http://schemas.openxmlformats.org/drawingml/2006/table">
            <a:tbl>
              <a:tblPr firstRow="1" firstCol="1" bandRow="1"/>
              <a:tblGrid>
                <a:gridCol w="2711076">
                  <a:extLst>
                    <a:ext uri="{9D8B030D-6E8A-4147-A177-3AD203B41FA5}">
                      <a16:colId xmlns:a16="http://schemas.microsoft.com/office/drawing/2014/main" val="3526405885"/>
                    </a:ext>
                  </a:extLst>
                </a:gridCol>
                <a:gridCol w="1799850">
                  <a:extLst>
                    <a:ext uri="{9D8B030D-6E8A-4147-A177-3AD203B41FA5}">
                      <a16:colId xmlns:a16="http://schemas.microsoft.com/office/drawing/2014/main" val="108909519"/>
                    </a:ext>
                  </a:extLst>
                </a:gridCol>
                <a:gridCol w="1277430">
                  <a:extLst>
                    <a:ext uri="{9D8B030D-6E8A-4147-A177-3AD203B41FA5}">
                      <a16:colId xmlns:a16="http://schemas.microsoft.com/office/drawing/2014/main" val="2405424440"/>
                    </a:ext>
                  </a:extLst>
                </a:gridCol>
                <a:gridCol w="1676627">
                  <a:extLst>
                    <a:ext uri="{9D8B030D-6E8A-4147-A177-3AD203B41FA5}">
                      <a16:colId xmlns:a16="http://schemas.microsoft.com/office/drawing/2014/main" val="3468242360"/>
                    </a:ext>
                  </a:extLst>
                </a:gridCol>
                <a:gridCol w="1437109">
                  <a:extLst>
                    <a:ext uri="{9D8B030D-6E8A-4147-A177-3AD203B41FA5}">
                      <a16:colId xmlns:a16="http://schemas.microsoft.com/office/drawing/2014/main" val="1890727536"/>
                    </a:ext>
                  </a:extLst>
                </a:gridCol>
                <a:gridCol w="4471007">
                  <a:extLst>
                    <a:ext uri="{9D8B030D-6E8A-4147-A177-3AD203B41FA5}">
                      <a16:colId xmlns:a16="http://schemas.microsoft.com/office/drawing/2014/main" val="836442370"/>
                    </a:ext>
                  </a:extLst>
                </a:gridCol>
              </a:tblGrid>
              <a:tr h="1397882">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4. </a:t>
                      </a:r>
                      <a:r>
                        <a:rPr lang="en-GB" sz="1400" b="1" kern="1200">
                          <a:solidFill>
                            <a:schemeClr val="bg2"/>
                          </a:solidFill>
                          <a:effectLst/>
                          <a:latin typeface="Futura" panose="020B0604020202020204"/>
                          <a:ea typeface="+mn-ea"/>
                          <a:cs typeface="+mn-cs"/>
                        </a:rPr>
                        <a:t>Explore Carbon Reducing Measures and Decreasing Energy Consumption at Parish Council owned or operated buildings.</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accent6">
                              <a:lumMod val="75000"/>
                            </a:schemeClr>
                          </a:solidFill>
                          <a:effectLst/>
                          <a:latin typeface="Futura" panose="020B0604020202020204"/>
                          <a:ea typeface="+mn-ea"/>
                          <a:cs typeface="+mn-cs"/>
                        </a:rPr>
                        <a:t>In Progress</a:t>
                      </a:r>
                      <a:endParaRPr lang="en-GB" sz="1400" b="0" kern="100">
                        <a:solidFill>
                          <a:schemeClr val="accent6">
                            <a:lumMod val="75000"/>
                          </a:schemeClr>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r>
                        <a:rPr lang="en-GB" sz="1400" kern="1200">
                          <a:solidFill>
                            <a:schemeClr val="bg2"/>
                          </a:solidFill>
                          <a:effectLst/>
                          <a:latin typeface="Futura" panose="020B0604020202020204"/>
                          <a:ea typeface="+mn-ea"/>
                          <a:cs typeface="+mn-cs"/>
                        </a:rPr>
                        <a:t>Medium</a:t>
                      </a:r>
                      <a:endParaRPr lang="en-GB" sz="1400" b="0">
                        <a:solidFill>
                          <a:schemeClr val="bg2"/>
                        </a:solidFill>
                        <a:latin typeface="Futura" panose="020B0604020202020204"/>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r>
                        <a:rPr lang="hu-HU" sz="1400" b="0" kern="1200">
                          <a:solidFill>
                            <a:schemeClr val="bg2"/>
                          </a:solidFill>
                          <a:effectLst/>
                          <a:latin typeface="Futura" panose="020B0604020202020204"/>
                          <a:ea typeface="+mn-ea"/>
                          <a:cs typeface="+mn-cs"/>
                        </a:rPr>
                        <a:t>As per staffing.</a:t>
                      </a:r>
                      <a:endParaRPr lang="en-GB" sz="1400" b="0">
                        <a:solidFill>
                          <a:schemeClr val="bg2"/>
                        </a:solidFill>
                        <a:latin typeface="Futura" panose="020B0604020202020204"/>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tx1"/>
                          </a:solidFill>
                          <a:effectLst/>
                          <a:latin typeface="Futura" panose="020B0604020202020204"/>
                          <a:ea typeface="+mn-ea"/>
                          <a:cs typeface="+mn-cs"/>
                        </a:rPr>
                        <a:t>SPC</a:t>
                      </a:r>
                      <a:endParaRPr lang="en-GB" sz="140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kern="1200">
                          <a:solidFill>
                            <a:schemeClr val="bg2"/>
                          </a:solidFill>
                          <a:effectLst/>
                          <a:latin typeface="Futura" panose="020B0604020202020204"/>
                          <a:ea typeface="+mn-ea"/>
                          <a:cs typeface="+mn-cs"/>
                        </a:rPr>
                        <a:t>Cited in SPC Business Plan 2024-29</a:t>
                      </a:r>
                      <a:r>
                        <a:rPr lang="hu-HU" sz="1400" kern="1200">
                          <a:solidFill>
                            <a:schemeClr val="bg2"/>
                          </a:solidFill>
                          <a:effectLst/>
                          <a:latin typeface="Futura" panose="020B0604020202020204"/>
                          <a:ea typeface="+mn-ea"/>
                          <a:cs typeface="+mn-cs"/>
                        </a:rPr>
                        <a:t>.</a:t>
                      </a:r>
                      <a:br>
                        <a:rPr lang="hu-HU" sz="1400" kern="1200">
                          <a:solidFill>
                            <a:schemeClr val="bg2"/>
                          </a:solidFill>
                          <a:effectLst/>
                          <a:latin typeface="Futura" panose="020B0604020202020204"/>
                          <a:ea typeface="+mn-ea"/>
                          <a:cs typeface="+mn-cs"/>
                        </a:rPr>
                      </a:br>
                      <a:r>
                        <a:rPr lang="hu-HU" sz="1400" kern="1200">
                          <a:solidFill>
                            <a:schemeClr val="bg2"/>
                          </a:solidFill>
                          <a:effectLst/>
                          <a:latin typeface="Futura" panose="020B0604020202020204"/>
                          <a:ea typeface="+mn-ea"/>
                          <a:cs typeface="+mn-cs"/>
                        </a:rPr>
                        <a:t>Sustainability consultant instructed.</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810678979"/>
                  </a:ext>
                </a:extLst>
              </a:tr>
              <a:tr h="1246809">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5. </a:t>
                      </a:r>
                      <a:r>
                        <a:rPr lang="en-GB" sz="1400" b="1" kern="1200">
                          <a:solidFill>
                            <a:schemeClr val="bg2"/>
                          </a:solidFill>
                          <a:effectLst/>
                          <a:latin typeface="Futura" panose="020B0604020202020204"/>
                          <a:ea typeface="+mn-ea"/>
                          <a:cs typeface="+mn-cs"/>
                        </a:rPr>
                        <a:t>Investigate renewable energy providers for Beeson House and Streetlighting.</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bg2"/>
                          </a:solidFill>
                          <a:effectLst/>
                          <a:latin typeface="Futura" panose="020B0604020202020204"/>
                          <a:ea typeface="+mn-ea"/>
                          <a:cs typeface="+mn-cs"/>
                        </a:rPr>
                        <a:t>Not Started</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bg2"/>
                          </a:solidFill>
                          <a:effectLst/>
                          <a:latin typeface="Futura" panose="020B0604020202020204"/>
                          <a:ea typeface="+mn-ea"/>
                          <a:cs typeface="+mn-cs"/>
                        </a:rPr>
                        <a:t>Short</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200">
                          <a:solidFill>
                            <a:schemeClr val="bg2"/>
                          </a:solidFill>
                          <a:effectLst/>
                          <a:latin typeface="Futura" panose="020B0604020202020204"/>
                          <a:ea typeface="+mn-ea"/>
                          <a:cs typeface="+mn-cs"/>
                        </a:rPr>
                        <a:t>As per staffing.</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00">
                          <a:solidFill>
                            <a:schemeClr val="tx1"/>
                          </a:solidFill>
                          <a:effectLst/>
                          <a:latin typeface="Futura" panose="020B0604020202020204"/>
                          <a:ea typeface="Aptos" panose="020B0004020202020204" pitchFamily="34" charset="0"/>
                          <a:cs typeface="Times New Roman" panose="02020603050405020304" pitchFamily="18" charset="0"/>
                        </a:rPr>
                        <a:t>SPC</a:t>
                      </a:r>
                      <a:endParaRPr lang="en-GB" sz="140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kern="1200">
                          <a:solidFill>
                            <a:schemeClr val="bg2"/>
                          </a:solidFill>
                          <a:effectLst/>
                          <a:latin typeface="Futura" panose="020B0604020202020204"/>
                          <a:ea typeface="+mn-ea"/>
                          <a:cs typeface="+mn-cs"/>
                        </a:rPr>
                        <a:t>Cost to benefit analysis required, where SPC currently procures electricity through LASER a company wholly owned by Kent County Council. To achieve HDC climate action change target D. </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695222495"/>
                  </a:ext>
                </a:extLst>
              </a:tr>
              <a:tr h="1593967">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6. </a:t>
                      </a:r>
                      <a:r>
                        <a:rPr lang="en-GB" sz="1400" b="1" kern="1200">
                          <a:solidFill>
                            <a:schemeClr val="bg2"/>
                          </a:solidFill>
                          <a:effectLst/>
                          <a:latin typeface="Futura" panose="020B0604020202020204"/>
                          <a:ea typeface="+mn-ea"/>
                          <a:cs typeface="+mn-cs"/>
                        </a:rPr>
                        <a:t>SPC Staff and Councillors to be encouraged to use Ecosia as the preferred search engine for online web searches.</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bg2"/>
                          </a:solidFill>
                          <a:effectLst/>
                          <a:latin typeface="Futura" panose="020B0604020202020204"/>
                          <a:ea typeface="+mn-ea"/>
                          <a:cs typeface="+mn-cs"/>
                        </a:rPr>
                        <a:t>Not Started</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00">
                          <a:solidFill>
                            <a:schemeClr val="bg2"/>
                          </a:solidFill>
                          <a:effectLst/>
                          <a:latin typeface="Futura" panose="020B0604020202020204"/>
                          <a:ea typeface="Aptos" panose="020B0004020202020204" pitchFamily="34" charset="0"/>
                          <a:cs typeface="Times New Roman" panose="02020603050405020304" pitchFamily="18" charset="0"/>
                        </a:rPr>
                        <a:t>Short</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00">
                          <a:solidFill>
                            <a:schemeClr val="bg2"/>
                          </a:solidFill>
                          <a:effectLst/>
                          <a:latin typeface="Futura" panose="020B0604020202020204"/>
                          <a:ea typeface="Aptos" panose="020B0004020202020204" pitchFamily="34" charset="0"/>
                          <a:cs typeface="Times New Roman" panose="02020603050405020304" pitchFamily="18" charset="0"/>
                        </a:rPr>
                        <a:t>As per staffing and councillors.</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00">
                          <a:solidFill>
                            <a:schemeClr val="tx1"/>
                          </a:solidFill>
                          <a:effectLst/>
                          <a:latin typeface="Futura" panose="020B0604020202020204"/>
                          <a:ea typeface="Aptos" panose="020B0004020202020204" pitchFamily="34" charset="0"/>
                          <a:cs typeface="Times New Roman" panose="02020603050405020304" pitchFamily="18" charset="0"/>
                        </a:rPr>
                        <a:t>SPC</a:t>
                      </a:r>
                      <a:endParaRPr lang="en-GB" sz="140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kern="1200">
                          <a:solidFill>
                            <a:schemeClr val="bg2"/>
                          </a:solidFill>
                          <a:effectLst/>
                          <a:latin typeface="Futura" panose="020B0604020202020204"/>
                          <a:ea typeface="+mn-ea"/>
                          <a:cs typeface="+mn-cs"/>
                        </a:rPr>
                        <a:t>By using the </a:t>
                      </a:r>
                      <a:r>
                        <a:rPr lang="hu-HU" sz="1400" kern="1200">
                          <a:solidFill>
                            <a:schemeClr val="bg2"/>
                          </a:solidFill>
                          <a:effectLst/>
                          <a:latin typeface="Futura" panose="020B0604020202020204"/>
                          <a:ea typeface="+mn-ea"/>
                          <a:cs typeface="+mn-cs"/>
                        </a:rPr>
                        <a:t>free to use </a:t>
                      </a:r>
                      <a:r>
                        <a:rPr lang="en-GB" sz="1400" kern="1200">
                          <a:solidFill>
                            <a:schemeClr val="bg2"/>
                          </a:solidFill>
                          <a:effectLst/>
                          <a:latin typeface="Futura" panose="020B0604020202020204"/>
                          <a:ea typeface="+mn-ea"/>
                          <a:cs typeface="+mn-cs"/>
                        </a:rPr>
                        <a:t>search engine</a:t>
                      </a:r>
                      <a:r>
                        <a:rPr lang="hu-HU" sz="1400" kern="1200">
                          <a:solidFill>
                            <a:schemeClr val="bg2"/>
                          </a:solidFill>
                          <a:effectLst/>
                          <a:latin typeface="Futura" panose="020B0604020202020204"/>
                          <a:ea typeface="+mn-ea"/>
                          <a:cs typeface="+mn-cs"/>
                        </a:rPr>
                        <a:t>,</a:t>
                      </a:r>
                      <a:r>
                        <a:rPr lang="en-GB" sz="1400" kern="1200">
                          <a:solidFill>
                            <a:schemeClr val="bg2"/>
                          </a:solidFill>
                          <a:effectLst/>
                          <a:latin typeface="Futura" panose="020B0604020202020204"/>
                          <a:ea typeface="+mn-ea"/>
                          <a:cs typeface="+mn-cs"/>
                        </a:rPr>
                        <a:t> you support their tree planting scheme.</a:t>
                      </a:r>
                      <a:endParaRPr lang="hu-HU" sz="1400" kern="1200">
                        <a:solidFill>
                          <a:schemeClr val="bg2"/>
                        </a:solidFill>
                        <a:effectLst/>
                        <a:latin typeface="Futura" panose="020B0604020202020204"/>
                        <a:ea typeface="+mn-ea"/>
                        <a:cs typeface="+mn-cs"/>
                      </a:endParaRPr>
                    </a:p>
                    <a:p>
                      <a:pPr>
                        <a:lnSpc>
                          <a:spcPct val="107000"/>
                        </a:lnSpc>
                        <a:spcAft>
                          <a:spcPts val="800"/>
                        </a:spcAft>
                      </a:pPr>
                      <a:r>
                        <a:rPr lang="en-GB" sz="1400" kern="100">
                          <a:solidFill>
                            <a:schemeClr val="bg2"/>
                          </a:solidFill>
                          <a:effectLst/>
                          <a:latin typeface="Futura" panose="020B0604020202020204"/>
                          <a:ea typeface="Aptos" panose="020B0004020202020204" pitchFamily="34" charset="0"/>
                          <a:cs typeface="Times New Roman" panose="02020603050405020304" pitchFamily="18" charset="0"/>
                        </a:rPr>
                        <a:t>https://www.ecosia.org/</a:t>
                      </a: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464857331"/>
                  </a:ext>
                </a:extLst>
              </a:tr>
              <a:tr h="1860986">
                <a:tc>
                  <a:txBody>
                    <a:bodyPr/>
                    <a:lstStyle/>
                    <a:p>
                      <a:pPr>
                        <a:lnSpc>
                          <a:spcPct val="107000"/>
                        </a:lnSpc>
                        <a:spcAft>
                          <a:spcPts val="800"/>
                        </a:spcAft>
                      </a:pPr>
                      <a:r>
                        <a:rPr lang="hu-HU" sz="1400" b="1" kern="1200">
                          <a:solidFill>
                            <a:schemeClr val="bg2"/>
                          </a:solidFill>
                          <a:effectLst/>
                          <a:latin typeface="Futura" panose="020B0604020202020204"/>
                          <a:ea typeface="+mn-ea"/>
                          <a:cs typeface="+mn-cs"/>
                        </a:rPr>
                        <a:t>7. </a:t>
                      </a:r>
                      <a:r>
                        <a:rPr lang="en-GB" sz="1400" b="1" kern="1200">
                          <a:solidFill>
                            <a:schemeClr val="bg2"/>
                          </a:solidFill>
                          <a:effectLst/>
                          <a:latin typeface="Futura" panose="020B0604020202020204"/>
                          <a:ea typeface="+mn-ea"/>
                          <a:cs typeface="+mn-cs"/>
                        </a:rPr>
                        <a:t>No Mow May to enhance biodiversity.</a:t>
                      </a:r>
                      <a:endParaRPr lang="en-GB" sz="1400" b="1"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200">
                          <a:solidFill>
                            <a:schemeClr val="tx2">
                              <a:lumMod val="60000"/>
                              <a:lumOff val="40000"/>
                            </a:schemeClr>
                          </a:solidFill>
                          <a:effectLst/>
                          <a:latin typeface="Futura" panose="020B0604020202020204"/>
                          <a:ea typeface="+mn-ea"/>
                          <a:cs typeface="+mn-cs"/>
                        </a:rPr>
                        <a:t>Ongoing Commitment</a:t>
                      </a:r>
                      <a:endParaRPr lang="en-GB" sz="1400" kern="100">
                        <a:solidFill>
                          <a:schemeClr val="tx2">
                            <a:lumMod val="60000"/>
                            <a:lumOff val="40000"/>
                          </a:schemeClr>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bg2"/>
                          </a:solidFill>
                          <a:effectLst/>
                          <a:latin typeface="Futura" panose="020B0604020202020204"/>
                          <a:ea typeface="+mn-ea"/>
                          <a:cs typeface="+mn-cs"/>
                        </a:rPr>
                        <a:t>Long</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hu-HU" sz="1400" kern="1200">
                          <a:solidFill>
                            <a:schemeClr val="bg2"/>
                          </a:solidFill>
                          <a:effectLst/>
                          <a:latin typeface="Futura" panose="020B0604020202020204"/>
                          <a:ea typeface="+mn-ea"/>
                          <a:cs typeface="+mn-cs"/>
                        </a:rPr>
                        <a:t>No cost.</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gn="ctr">
                        <a:lnSpc>
                          <a:spcPct val="107000"/>
                        </a:lnSpc>
                        <a:spcAft>
                          <a:spcPts val="800"/>
                        </a:spcAft>
                      </a:pPr>
                      <a:r>
                        <a:rPr lang="en-GB" sz="1400" kern="1200">
                          <a:solidFill>
                            <a:schemeClr val="tx1"/>
                          </a:solidFill>
                          <a:effectLst/>
                          <a:latin typeface="Futura" panose="020B0604020202020204"/>
                          <a:ea typeface="+mn-ea"/>
                          <a:cs typeface="+mn-cs"/>
                        </a:rPr>
                        <a:t>SPC</a:t>
                      </a:r>
                      <a:endParaRPr lang="en-GB" sz="1400" kern="100">
                        <a:solidFill>
                          <a:schemeClr val="tx1"/>
                        </a:solidFill>
                        <a:effectLst/>
                        <a:latin typeface="Futura" panose="020B0604020202020204"/>
                        <a:ea typeface="Aptos" panose="020B0004020202020204" pitchFamily="34" charset="0"/>
                        <a:cs typeface="Times New Roman" panose="02020603050405020304" pitchFamily="18" charset="0"/>
                      </a:endParaRPr>
                    </a:p>
                  </a:txBody>
                  <a:tcPr marL="48846" marR="48846"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solidFill>
                      <a:schemeClr val="tx2">
                        <a:lumMod val="40000"/>
                        <a:lumOff val="60000"/>
                      </a:schemeClr>
                    </a:solidFill>
                  </a:tcPr>
                </a:tc>
                <a:tc>
                  <a:txBody>
                    <a:bodyPr/>
                    <a:lstStyle/>
                    <a:p>
                      <a:pPr>
                        <a:lnSpc>
                          <a:spcPct val="107000"/>
                        </a:lnSpc>
                        <a:spcAft>
                          <a:spcPts val="800"/>
                        </a:spcAft>
                      </a:pPr>
                      <a:r>
                        <a:rPr lang="en-GB" sz="1400" kern="1200">
                          <a:solidFill>
                            <a:schemeClr val="bg2"/>
                          </a:solidFill>
                          <a:effectLst/>
                          <a:latin typeface="Futura" panose="020B0604020202020204"/>
                          <a:ea typeface="+mn-ea"/>
                          <a:cs typeface="+mn-cs"/>
                        </a:rPr>
                        <a:t>SPC stops grass cutting of many of its large open spaces in the month of May to provide a boost to wild plants and wildlife.</a:t>
                      </a:r>
                      <a:endParaRPr lang="en-GB" sz="1400" kern="100">
                        <a:solidFill>
                          <a:schemeClr val="bg2"/>
                        </a:solidFill>
                        <a:effectLst/>
                        <a:latin typeface="Futura" panose="020B0604020202020204"/>
                        <a:ea typeface="Aptos" panose="020B0004020202020204" pitchFamily="34" charset="0"/>
                        <a:cs typeface="Times New Roman" panose="02020603050405020304" pitchFamily="18" charset="0"/>
                      </a:endParaRPr>
                    </a:p>
                  </a:txBody>
                  <a:tcPr marL="56591" marR="56591"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2632366657"/>
                  </a:ext>
                </a:extLst>
              </a:tr>
            </a:tbl>
          </a:graphicData>
        </a:graphic>
      </p:graphicFrame>
      <p:sp>
        <p:nvSpPr>
          <p:cNvPr id="9" name="Slide Number Placeholder 8">
            <a:extLst>
              <a:ext uri="{FF2B5EF4-FFF2-40B4-BE49-F238E27FC236}">
                <a16:creationId xmlns:a16="http://schemas.microsoft.com/office/drawing/2014/main" id="{2673BF69-B11E-9DFD-A8A5-0CBA3AD5D27C}"/>
              </a:ext>
            </a:extLst>
          </p:cNvPr>
          <p:cNvSpPr>
            <a:spLocks noGrp="1"/>
          </p:cNvSpPr>
          <p:nvPr>
            <p:ph type="sldNum" sz="quarter" idx="12"/>
          </p:nvPr>
        </p:nvSpPr>
        <p:spPr>
          <a:xfrm>
            <a:off x="7391400" y="9903441"/>
            <a:ext cx="2133600" cy="365125"/>
          </a:xfrm>
        </p:spPr>
        <p:txBody>
          <a:bodyPr/>
          <a:lstStyle/>
          <a:p>
            <a:pPr algn="ctr"/>
            <a:fld id="{B6F15528-21DE-4FAA-801E-634DDDAF4B2B}" type="slidenum">
              <a:rPr lang="en-US" smtClean="0"/>
              <a:pPr algn="ctr"/>
              <a:t>9</a:t>
            </a:fld>
            <a:endParaRPr lang="en-US"/>
          </a:p>
        </p:txBody>
      </p:sp>
    </p:spTree>
    <p:extLst>
      <p:ext uri="{BB962C8B-B14F-4D97-AF65-F5344CB8AC3E}">
        <p14:creationId xmlns:p14="http://schemas.microsoft.com/office/powerpoint/2010/main" val="4076913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16bf30-3fa4-476e-b0f3-ff3dfe3b29a1">
      <Terms xmlns="http://schemas.microsoft.com/office/infopath/2007/PartnerControls"/>
    </lcf76f155ced4ddcb4097134ff3c332f>
    <TaxCatchAll xmlns="61d8dda1-5008-4e39-ae6f-289a33b2db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C30F881872147B03C271B189EBAAE" ma:contentTypeVersion="18" ma:contentTypeDescription="Create a new document." ma:contentTypeScope="" ma:versionID="129bf6698294b9be0b7d35558bf7de45">
  <xsd:schema xmlns:xsd="http://www.w3.org/2001/XMLSchema" xmlns:xs="http://www.w3.org/2001/XMLSchema" xmlns:p="http://schemas.microsoft.com/office/2006/metadata/properties" xmlns:ns2="2216bf30-3fa4-476e-b0f3-ff3dfe3b29a1" xmlns:ns3="61d8dda1-5008-4e39-ae6f-289a33b2db82" targetNamespace="http://schemas.microsoft.com/office/2006/metadata/properties" ma:root="true" ma:fieldsID="40324efbd126088e64543719ad9f38e5" ns2:_="" ns3:_="">
    <xsd:import namespace="2216bf30-3fa4-476e-b0f3-ff3dfe3b29a1"/>
    <xsd:import namespace="61d8dda1-5008-4e39-ae6f-289a33b2db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6bf30-3fa4-476e-b0f3-ff3dfe3b2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89e1b74-bbd7-465f-9b5f-d16fc673fd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d8dda1-5008-4e39-ae6f-289a33b2db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d9c3b-b299-4c7e-be0b-1576804233aa}" ma:internalName="TaxCatchAll" ma:showField="CatchAllData" ma:web="61d8dda1-5008-4e39-ae6f-289a33b2db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65384-E02A-4271-80C7-95272A5924A3}">
  <ds:schemaRefs>
    <ds:schemaRef ds:uri="http://schemas.microsoft.com/sharepoint/v3/contenttype/forms"/>
  </ds:schemaRefs>
</ds:datastoreItem>
</file>

<file path=customXml/itemProps2.xml><?xml version="1.0" encoding="utf-8"?>
<ds:datastoreItem xmlns:ds="http://schemas.openxmlformats.org/officeDocument/2006/customXml" ds:itemID="{30CF4EC7-3D7E-4B43-9F48-6382CFD541AD}">
  <ds:schemaRefs>
    <ds:schemaRef ds:uri="http://purl.org/dc/dcmitype/"/>
    <ds:schemaRef ds:uri="http://purl.org/dc/terms/"/>
    <ds:schemaRef ds:uri="2216bf30-3fa4-476e-b0f3-ff3dfe3b29a1"/>
    <ds:schemaRef ds:uri="http://purl.org/dc/elements/1.1/"/>
    <ds:schemaRef ds:uri="http://schemas.microsoft.com/office/2006/metadata/properties"/>
    <ds:schemaRef ds:uri="http://www.w3.org/XML/1998/namespace"/>
    <ds:schemaRef ds:uri="61d8dda1-5008-4e39-ae6f-289a33b2db82"/>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A1B869B-C427-45CE-99C8-5C4CC0067C9E}">
  <ds:schemaRefs>
    <ds:schemaRef ds:uri="2216bf30-3fa4-476e-b0f3-ff3dfe3b29a1"/>
    <ds:schemaRef ds:uri="61d8dda1-5008-4e39-ae6f-289a33b2d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TotalTime>
  <Words>2762</Words>
  <Application>Microsoft Office PowerPoint</Application>
  <PresentationFormat>Custom</PresentationFormat>
  <Paragraphs>338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Futura</vt:lpstr>
      <vt:lpstr>Aptos</vt:lpstr>
      <vt:lpstr>Futura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Southwater Parish Council</dc:title>
  <dc:creator>Veronika Toth</dc:creator>
  <cp:lastModifiedBy>Veronika Toth</cp:lastModifiedBy>
  <cp:revision>2</cp:revision>
  <dcterms:created xsi:type="dcterms:W3CDTF">2006-08-16T00:00:00Z</dcterms:created>
  <dcterms:modified xsi:type="dcterms:W3CDTF">2025-01-20T11:11:56Z</dcterms:modified>
  <dc:identifier>DAGSmlyBo_c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0x010100F2BC30F881872147B03C271B189EBAAE</vt:lpwstr>
  </property>
  <property fmtid="{D5CDD505-2E9C-101B-9397-08002B2CF9AE}" pid="3" name="MediaServiceImageTags">
    <vt:lpwstr/>
  </property>
</Properties>
</file>